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1600" y="4340430"/>
            <a:ext cx="12090400" cy="2517569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893774" y="1777708"/>
            <a:ext cx="6590665" cy="2217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5100" kern="0" spc="30" dirty="0">
                <a:solidFill>
                  <a:srgbClr val="644D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华为手机2018</a:t>
            </a:r>
            <a:r>
              <a:rPr sz="5100" kern="0" spc="290" dirty="0">
                <a:solidFill>
                  <a:srgbClr val="644D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5100" kern="0" spc="30" dirty="0">
                <a:solidFill>
                  <a:srgbClr val="7F501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-20</a:t>
            </a:r>
            <a:r>
              <a:rPr sz="5100" kern="0" spc="20" dirty="0">
                <a:solidFill>
                  <a:srgbClr val="7F501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23</a:t>
            </a:r>
            <a:endParaRPr lang="en-US" altLang="en-US" sz="5100" dirty="0"/>
          </a:p>
          <a:p>
            <a:pPr marL="12700" algn="l" rtl="0" eaLnBrk="0">
              <a:lnSpc>
                <a:spcPct val="84000"/>
              </a:lnSpc>
              <a:spcBef>
                <a:spcPts val="165"/>
              </a:spcBef>
            </a:pPr>
            <a:r>
              <a:rPr sz="5700" kern="0" spc="-270" dirty="0">
                <a:solidFill>
                  <a:srgbClr val="704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年发展问题探讨</a:t>
            </a:r>
            <a:endParaRPr lang="en-US" altLang="en-US" sz="57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algn="r" rtl="0" eaLnBrk="0">
              <a:lnSpc>
                <a:spcPct val="96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商务大数据分析赛道</a:t>
            </a:r>
            <a:endParaRPr lang="en-US" altLang="en-US" sz="20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50485" y="1790408"/>
            <a:ext cx="685432" cy="717396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7999310" y="5289460"/>
            <a:ext cx="2643504" cy="1009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070"/>
              </a:lnSpc>
            </a:pPr>
            <a:r>
              <a:rPr sz="1700" kern="0" spc="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团队</a:t>
            </a:r>
            <a:r>
              <a:rPr sz="1700" kern="0" spc="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ID</a:t>
            </a:r>
            <a:r>
              <a:rPr sz="1700" kern="0" spc="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：657643</a:t>
            </a:r>
            <a:endParaRPr lang="en-US" altLang="en-US" sz="1700" dirty="0"/>
          </a:p>
          <a:p>
            <a:pPr algn="l" rtl="0" eaLnBrk="0">
              <a:lnSpc>
                <a:spcPct val="129000"/>
              </a:lnSpc>
            </a:pPr>
            <a:endParaRPr lang="en-US" altLang="en-US" sz="1000" dirty="0"/>
          </a:p>
          <a:p>
            <a:pPr algn="l" rtl="0" eaLnBrk="0">
              <a:lnSpc>
                <a:spcPct val="129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marL="12700" algn="l" rtl="0" eaLnBrk="0">
              <a:lnSpc>
                <a:spcPts val="2070"/>
              </a:lnSpc>
              <a:spcBef>
                <a:spcPts val="0"/>
              </a:spcBef>
            </a:pPr>
            <a:r>
              <a:rPr sz="1700" kern="0" spc="19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</a:t>
            </a:r>
            <a:r>
              <a:rPr sz="1700" kern="0" spc="-42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19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间：2024年</a:t>
            </a:r>
            <a:r>
              <a:rPr lang="en-US" sz="1700" kern="0" spc="19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sz="1700" kern="0" spc="19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sz="1700" kern="0" spc="19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</a:t>
            </a:r>
            <a:r>
              <a:rPr sz="1700" kern="0" spc="-30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19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7428" cy="1933955"/>
          </a:xfrm>
          <a:prstGeom prst="rect">
            <a:avLst/>
          </a:prstGeom>
        </p:spPr>
      </p:pic>
      <p:sp>
        <p:nvSpPr>
          <p:cNvPr id="168" name="textbox 168"/>
          <p:cNvSpPr/>
          <p:nvPr/>
        </p:nvSpPr>
        <p:spPr>
          <a:xfrm>
            <a:off x="4486046" y="2616346"/>
            <a:ext cx="6565900" cy="14979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00" dirty="0"/>
          </a:p>
          <a:p>
            <a:pPr marL="1082675" algn="l" rtl="0" eaLnBrk="0">
              <a:lnSpc>
                <a:spcPct val="85000"/>
              </a:lnSpc>
            </a:pPr>
            <a:r>
              <a:rPr sz="4600" kern="0" spc="340" dirty="0">
                <a:solidFill>
                  <a:srgbClr val="14001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于巅峰中悟经验</a:t>
            </a:r>
            <a:endParaRPr lang="en-US" altLang="en-US" sz="4600" dirty="0"/>
          </a:p>
          <a:p>
            <a:pPr algn="l" rtl="0" eaLnBrk="0">
              <a:lnSpc>
                <a:spcPct val="145000"/>
              </a:lnSpc>
            </a:pPr>
            <a:endParaRPr lang="en-US" altLang="en-US" sz="1000" dirty="0"/>
          </a:p>
          <a:p>
            <a:pPr algn="l" rtl="0" eaLnBrk="0">
              <a:lnSpc>
                <a:spcPct val="146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500" dirty="0"/>
          </a:p>
          <a:p>
            <a:pPr marL="12700" algn="l" rtl="0" eaLnBrk="0">
              <a:lnSpc>
                <a:spcPct val="99000"/>
              </a:lnSpc>
              <a:spcBef>
                <a:spcPts val="5"/>
              </a:spcBef>
            </a:pP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华为2020年-2021年的年利润爆炸式增</a:t>
            </a: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长现象分析</a:t>
            </a:r>
            <a:endParaRPr lang="en-US" altLang="en-US" sz="2300" dirty="0"/>
          </a:p>
        </p:txBody>
      </p:sp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658" y="6212559"/>
            <a:ext cx="11626342" cy="644818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1662404" y="2405075"/>
            <a:ext cx="2296160" cy="603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4700" kern="0" spc="0" dirty="0">
                <a:ln w="17434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</a:t>
            </a:r>
            <a:r>
              <a:rPr sz="4700" kern="0" spc="6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4700" kern="0" spc="380" dirty="0">
                <a:ln w="17434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03</a:t>
            </a:r>
            <a:endParaRPr lang="en-US" altLang="en-US" sz="4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174"/>
          <p:cNvSpPr/>
          <p:nvPr/>
        </p:nvSpPr>
        <p:spPr>
          <a:xfrm>
            <a:off x="6222466" y="778992"/>
            <a:ext cx="4564379" cy="47059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0320" algn="l" rtl="0" eaLnBrk="0">
              <a:lnSpc>
                <a:spcPts val="2055"/>
              </a:lnSpc>
            </a:pPr>
            <a:r>
              <a:rPr sz="1700" kern="0" spc="70" dirty="0">
                <a:ln w="6537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事实分析</a:t>
            </a:r>
            <a:endParaRPr lang="en-US" altLang="en-US" sz="1700" dirty="0"/>
          </a:p>
          <a:p>
            <a:pPr marL="15240" indent="-2540" algn="l" rtl="0" eaLnBrk="0">
              <a:lnSpc>
                <a:spcPct val="103000"/>
              </a:lnSpc>
              <a:spcBef>
                <a:spcPts val="1500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2021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年华为的总销售额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约为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6368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亿元人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民币，</a:t>
            </a:r>
            <a:r>
              <a:rPr sz="1700" kern="0" spc="2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2020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年（8913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亿）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减少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2545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亿，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减少了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28.6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%，4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年来的最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低点。</a:t>
            </a:r>
            <a:endParaRPr lang="en-US" altLang="en-US" sz="1700" dirty="0"/>
          </a:p>
          <a:p>
            <a:pPr marL="12700" algn="l" rtl="0" eaLnBrk="0">
              <a:lnSpc>
                <a:spcPct val="97000"/>
              </a:lnSpc>
              <a:spcBef>
                <a:spcPts val="18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但是利润却没有减少，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净利润达到了</a:t>
            </a:r>
            <a:endParaRPr lang="en-US" altLang="en-US" sz="1700" dirty="0"/>
          </a:p>
          <a:p>
            <a:pPr marL="12700" indent="13335" algn="l" rtl="0" eaLnBrk="0">
              <a:lnSpc>
                <a:spcPct val="104000"/>
              </a:lnSpc>
              <a:spcBef>
                <a:spcPts val="200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1137.18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亿元，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相比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2020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年（646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.49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亿）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增长</a:t>
            </a:r>
            <a:r>
              <a:rPr sz="1700" kern="0" spc="3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了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490.69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亿，</a:t>
            </a:r>
            <a:r>
              <a:rPr sz="1700" kern="0" spc="2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同比暴增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76%。这背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后的原因是什么呢？</a:t>
            </a:r>
            <a:endParaRPr lang="en-US" altLang="en-US" sz="1700" dirty="0"/>
          </a:p>
          <a:p>
            <a:pPr marL="175260" algn="l" rtl="0" eaLnBrk="0">
              <a:lnSpc>
                <a:spcPts val="1815"/>
              </a:lnSpc>
              <a:spcBef>
                <a:spcPts val="1615"/>
              </a:spcBef>
            </a:pPr>
            <a:r>
              <a:rPr sz="1500" kern="0" spc="80" dirty="0">
                <a:ln w="5793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01.年利润增长情况</a:t>
            </a:r>
            <a:endParaRPr lang="en-US" altLang="en-US" sz="1500" dirty="0"/>
          </a:p>
          <a:p>
            <a:pPr algn="l" rtl="0" eaLnBrk="0">
              <a:lnSpc>
                <a:spcPct val="135000"/>
              </a:lnSpc>
            </a:pPr>
            <a:endParaRPr lang="en-US" altLang="en-US" sz="1000" dirty="0"/>
          </a:p>
          <a:p>
            <a:pPr marL="116840" algn="l" rtl="0" eaLnBrk="0">
              <a:lnSpc>
                <a:spcPct val="100000"/>
              </a:lnSpc>
              <a:spcBef>
                <a:spcPts val="515"/>
              </a:spcBef>
            </a:pPr>
            <a:r>
              <a:rPr sz="1700" kern="0" spc="110" dirty="0">
                <a:ln w="6537" cap="flat" cmpd="sng">
                  <a:solidFill>
                    <a:srgbClr val="808080">
                      <a:alpha val="100000"/>
                    </a:srgbClr>
                  </a:solidFill>
                  <a:prstDash val="solid"/>
                  <a:bevel/>
                </a:ln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2020</a:t>
            </a:r>
            <a:r>
              <a:rPr sz="1700" kern="0" spc="110" dirty="0"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110" dirty="0">
                <a:ln w="6537" cap="flat" cmpd="sng">
                  <a:solidFill>
                    <a:srgbClr val="808080">
                      <a:alpha val="100000"/>
                    </a:srgbClr>
                  </a:solidFill>
                  <a:prstDash val="solid"/>
                  <a:bevel/>
                </a:ln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年-2021</a:t>
            </a:r>
            <a:r>
              <a:rPr sz="1700" kern="0" spc="100" dirty="0"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100" dirty="0">
                <a:ln w="6537" cap="flat" cmpd="sng">
                  <a:solidFill>
                    <a:srgbClr val="808080">
                      <a:alpha val="100000"/>
                    </a:srgbClr>
                  </a:solidFill>
                  <a:prstDash val="solid"/>
                  <a:bevel/>
                </a:ln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年华为年利润同比增长</a:t>
            </a:r>
            <a:r>
              <a:rPr sz="1700" kern="0" spc="100" dirty="0"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100" dirty="0">
                <a:ln w="6537" cap="flat" cmpd="sng">
                  <a:solidFill>
                    <a:srgbClr val="808080">
                      <a:alpha val="100000"/>
                    </a:srgbClr>
                  </a:solidFill>
                  <a:prstDash val="solid"/>
                  <a:bevel/>
                </a:ln>
                <a:solidFill>
                  <a:srgbClr val="80808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76%</a:t>
            </a:r>
            <a:endParaRPr lang="en-US" altLang="en-US" sz="1700" dirty="0"/>
          </a:p>
          <a:p>
            <a:pPr marL="115570" algn="l" rtl="0" eaLnBrk="0">
              <a:lnSpc>
                <a:spcPts val="1825"/>
              </a:lnSpc>
              <a:spcBef>
                <a:spcPts val="310"/>
              </a:spcBef>
            </a:pPr>
            <a:r>
              <a:rPr sz="1500" kern="0" spc="70" dirty="0">
                <a:ln w="5793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02.原因分析</a:t>
            </a:r>
            <a:endParaRPr lang="en-US" altLang="en-US" sz="15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marL="12700" indent="13335" algn="l" rtl="0" eaLnBrk="0">
              <a:lnSpc>
                <a:spcPct val="103000"/>
              </a:lnSpc>
              <a:spcBef>
                <a:spcPts val="51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处置子公司及业务的净收益的加成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销售毛利率大幅度的增长</a:t>
            </a:r>
            <a:endParaRPr lang="en-US" altLang="en-US" sz="1700" dirty="0"/>
          </a:p>
          <a:p>
            <a:pPr marL="13970" algn="l" rtl="0" eaLnBrk="0">
              <a:lnSpc>
                <a:spcPct val="100000"/>
              </a:lnSpc>
              <a:spcBef>
                <a:spcPts val="11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销售产品的利润率提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</a:t>
            </a:r>
            <a:endParaRPr lang="en-US" altLang="en-US" sz="1700" dirty="0"/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5592" y="1203959"/>
            <a:ext cx="5236463" cy="3817620"/>
          </a:xfrm>
          <a:prstGeom prst="rect">
            <a:avLst/>
          </a:prstGeom>
        </p:spPr>
      </p:pic>
      <p:sp>
        <p:nvSpPr>
          <p:cNvPr id="178" name="textbox 178"/>
          <p:cNvSpPr/>
          <p:nvPr/>
        </p:nvSpPr>
        <p:spPr>
          <a:xfrm>
            <a:off x="842060" y="544524"/>
            <a:ext cx="1836420" cy="5511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3500" kern="0" spc="6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情况分析</a:t>
            </a:r>
            <a:endParaRPr lang="en-US" altLang="en-US" sz="3500" dirty="0"/>
          </a:p>
        </p:txBody>
      </p:sp>
      <p:sp>
        <p:nvSpPr>
          <p:cNvPr id="180" name="rect"/>
          <p:cNvSpPr/>
          <p:nvPr/>
        </p:nvSpPr>
        <p:spPr>
          <a:xfrm>
            <a:off x="0" y="5969863"/>
            <a:ext cx="1244307" cy="480695"/>
          </a:xfrm>
          <a:prstGeom prst="rect">
            <a:avLst/>
          </a:prstGeom>
          <a:solidFill>
            <a:srgbClr val="89248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7428" cy="1933955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658" y="6212559"/>
            <a:ext cx="11626342" cy="644818"/>
          </a:xfrm>
          <a:prstGeom prst="rect">
            <a:avLst/>
          </a:prstGeom>
        </p:spPr>
      </p:pic>
      <p:sp>
        <p:nvSpPr>
          <p:cNvPr id="186" name="textbox 186"/>
          <p:cNvSpPr/>
          <p:nvPr/>
        </p:nvSpPr>
        <p:spPr>
          <a:xfrm>
            <a:off x="5054020" y="2620915"/>
            <a:ext cx="5078729" cy="15449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4500" kern="0" spc="430" dirty="0">
                <a:solidFill>
                  <a:srgbClr val="0200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分析指导整体发展</a:t>
            </a:r>
            <a:endParaRPr lang="en-US" altLang="en-US" sz="45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500" dirty="0"/>
          </a:p>
          <a:p>
            <a:pPr algn="r" rtl="0" eaLnBrk="0">
              <a:lnSpc>
                <a:spcPct val="99000"/>
              </a:lnSpc>
              <a:spcBef>
                <a:spcPts val="0"/>
              </a:spcBef>
            </a:pPr>
            <a:r>
              <a:rPr sz="2300" kern="0" spc="90" dirty="0">
                <a:solidFill>
                  <a:srgbClr val="32173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影响华为利润的因素权</a:t>
            </a:r>
            <a:r>
              <a:rPr sz="2300" kern="0" spc="80" dirty="0">
                <a:solidFill>
                  <a:srgbClr val="32173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</a:t>
            </a:r>
            <a:endParaRPr lang="en-US" altLang="en-US" sz="2300" dirty="0"/>
          </a:p>
        </p:txBody>
      </p:sp>
      <p:sp>
        <p:nvSpPr>
          <p:cNvPr id="188" name="textbox 188"/>
          <p:cNvSpPr/>
          <p:nvPr/>
        </p:nvSpPr>
        <p:spPr>
          <a:xfrm>
            <a:off x="1662722" y="2407513"/>
            <a:ext cx="2296160" cy="600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4700" kern="0" spc="0" dirty="0">
                <a:ln w="17434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</a:t>
            </a:r>
            <a:r>
              <a:rPr sz="4700" kern="0" spc="6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4700" kern="0" spc="380" dirty="0">
                <a:ln w="17434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04</a:t>
            </a:r>
            <a:endParaRPr lang="en-US" altLang="en-US" sz="4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table 190"/>
          <p:cNvGraphicFramePr>
            <a:graphicFrameLocks noGrp="1"/>
          </p:cNvGraphicFramePr>
          <p:nvPr/>
        </p:nvGraphicFramePr>
        <p:xfrm>
          <a:off x="0" y="3594126"/>
          <a:ext cx="7033259" cy="2856229"/>
        </p:xfrm>
        <a:graphic>
          <a:graphicData uri="http://schemas.openxmlformats.org/drawingml/2006/table">
            <a:tbl>
              <a:tblPr/>
              <a:tblGrid>
                <a:gridCol w="4281170"/>
                <a:gridCol w="2752089"/>
              </a:tblGrid>
              <a:tr h="2856229">
                <a:tc>
                  <a:txBody>
                    <a:bodyPr/>
                    <a:lstStyle/>
                    <a:p>
                      <a:pPr marL="170307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ln w="5103" cap="flat" cmpd="sng">
                            <a:solidFill>
                              <a:srgbClr val="92278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92278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积极的产品宣传是有必要的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1607185" algn="l" rtl="0" eaLnBrk="0">
                        <a:lnSpc>
                          <a:spcPct val="85000"/>
                        </a:lnSpc>
                        <a:spcBef>
                          <a:spcPts val="36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华为积极的宣传所产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生的品牌效应以</a:t>
                      </a:r>
                      <a:endParaRPr lang="en-US" altLang="en-US" sz="1200" dirty="0"/>
                    </a:p>
                    <a:p>
                      <a:pPr marL="1605915" algn="l" rtl="0" eaLnBrk="0">
                        <a:lnSpc>
                          <a:spcPct val="155000"/>
                        </a:lnSpc>
                        <a:spcBef>
                          <a:spcPts val="1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及积极的企业文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化推动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了该公司的可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持续性发展。</a:t>
                      </a:r>
                      <a:endParaRPr lang="en-US" altLang="en-US" sz="1200" dirty="0"/>
                    </a:p>
                  </a:txBody>
                  <a:tcPr marL="0" marR="0" marT="22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166370" indent="190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ln w="5103" cap="flat" cmpd="sng">
                            <a:solidFill>
                              <a:srgbClr val="632E62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632E62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华为销管费对总体年利润影响</a:t>
                      </a:r>
                      <a:r>
                        <a:rPr sz="1400" kern="0" spc="10" dirty="0">
                          <a:solidFill>
                            <a:srgbClr val="632E62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 </a:t>
                      </a:r>
                      <a:r>
                        <a:rPr sz="1400" kern="0" spc="-20" dirty="0">
                          <a:ln w="5103" cap="flat" cmpd="sng">
                            <a:solidFill>
                              <a:srgbClr val="632E62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632E62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较小</a:t>
                      </a:r>
                      <a:endParaRPr lang="en-US" altLang="en-US" sz="1400" dirty="0"/>
                    </a:p>
                    <a:p>
                      <a:pPr algn="r" rtl="0" eaLnBrk="0">
                        <a:lnSpc>
                          <a:spcPct val="85000"/>
                        </a:lnSpc>
                        <a:spcBef>
                          <a:spcPts val="77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控制仓库库存以减少仓库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管理费和控制</a:t>
                      </a:r>
                      <a:endParaRPr lang="en-US" altLang="en-US" sz="1200" dirty="0"/>
                    </a:p>
                    <a:p>
                      <a:pPr marL="165735" algn="just" rtl="0" eaLnBrk="0">
                        <a:lnSpc>
                          <a:spcPct val="155000"/>
                        </a:lnSpc>
                        <a:spcBef>
                          <a:spcPts val="1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线下门店冗员等潜在问题来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推动实现利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润的提高。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2" name="picture 1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219188" y="82295"/>
            <a:ext cx="3573779" cy="4556760"/>
          </a:xfrm>
          <a:prstGeom prst="rect">
            <a:avLst/>
          </a:prstGeom>
        </p:spPr>
      </p:pic>
      <p:sp>
        <p:nvSpPr>
          <p:cNvPr id="194" name="textbox 194"/>
          <p:cNvSpPr/>
          <p:nvPr/>
        </p:nvSpPr>
        <p:spPr>
          <a:xfrm>
            <a:off x="8291474" y="4719714"/>
            <a:ext cx="2611754" cy="2103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5240" algn="l" rtl="0" eaLnBrk="0">
              <a:lnSpc>
                <a:spcPct val="96000"/>
              </a:lnSpc>
            </a:pPr>
            <a:r>
              <a:rPr sz="1400" kern="0" spc="0" dirty="0">
                <a:ln w="5103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华为的客户忠诚度相对较低</a:t>
            </a:r>
            <a:endParaRPr lang="en-US" altLang="en-US" sz="1400" dirty="0"/>
          </a:p>
          <a:p>
            <a:pPr marL="21590" algn="l" rtl="0" eaLnBrk="0">
              <a:lnSpc>
                <a:spcPct val="92000"/>
              </a:lnSpc>
              <a:spcBef>
                <a:spcPts val="40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1.市场环境变化;新的品牌进入市场，</a:t>
            </a:r>
            <a:endParaRPr lang="en-US" altLang="en-US" sz="1200" dirty="0"/>
          </a:p>
          <a:p>
            <a:pPr marL="13335" algn="l" rtl="0" eaLnBrk="0">
              <a:lnSpc>
                <a:spcPct val="85000"/>
              </a:lnSpc>
              <a:spcBef>
                <a:spcPts val="83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消费者可能会转向这些替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代品，从而降</a:t>
            </a:r>
            <a:endParaRPr lang="en-US" altLang="en-US" sz="1200" dirty="0"/>
          </a:p>
          <a:p>
            <a:pPr marL="12700" algn="l" rtl="0" eaLnBrk="0">
              <a:lnSpc>
                <a:spcPts val="216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低忠诚度。</a:t>
            </a:r>
            <a:endParaRPr lang="en-US" altLang="en-US" sz="1200" dirty="0"/>
          </a:p>
          <a:p>
            <a:pPr marL="12700" algn="l" rtl="0" eaLnBrk="0">
              <a:lnSpc>
                <a:spcPct val="85000"/>
              </a:lnSpc>
              <a:spcBef>
                <a:spcPts val="93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2.产品价格上涨：价格上涨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消费者</a:t>
            </a:r>
            <a:endParaRPr lang="en-US" altLang="en-US" sz="1200" dirty="0"/>
          </a:p>
          <a:p>
            <a:pPr marL="12700" indent="3175" algn="l" rtl="0" eaLnBrk="0">
              <a:lnSpc>
                <a:spcPct val="153000"/>
              </a:lnSpc>
              <a:spcBef>
                <a:spcPts val="3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可能会转向更便宜的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替代品，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或者选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择其他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品牌的同类型产品，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从而降低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忠诚度。</a:t>
            </a:r>
            <a:endParaRPr lang="en-US" altLang="en-US" sz="1200" dirty="0"/>
          </a:p>
        </p:txBody>
      </p:sp>
      <p:sp>
        <p:nvSpPr>
          <p:cNvPr id="196" name="textbox 196"/>
          <p:cNvSpPr/>
          <p:nvPr/>
        </p:nvSpPr>
        <p:spPr>
          <a:xfrm>
            <a:off x="829761" y="631037"/>
            <a:ext cx="4732654" cy="1139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8415" algn="l" rtl="0" eaLnBrk="0">
              <a:lnSpc>
                <a:spcPts val="2070"/>
              </a:lnSpc>
            </a:pPr>
            <a:r>
              <a:rPr sz="1700" kern="0" spc="80" dirty="0">
                <a:ln w="6537" cap="flat" cmpd="sng">
                  <a:solidFill>
                    <a:srgbClr val="632E62">
                      <a:alpha val="100000"/>
                    </a:srgbClr>
                  </a:solidFill>
                  <a:prstDash val="solid"/>
                  <a:bevel/>
                </a:ln>
                <a:solidFill>
                  <a:srgbClr val="632E6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运用模型</a:t>
            </a:r>
            <a:endParaRPr lang="en-US" altLang="en-US" sz="17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19000"/>
              </a:lnSpc>
            </a:pPr>
            <a:endParaRPr lang="en-US" altLang="en-US" sz="300" dirty="0"/>
          </a:p>
          <a:p>
            <a:pPr marL="12700" indent="3810" algn="l" rtl="0" eaLnBrk="0">
              <a:lnSpc>
                <a:spcPct val="99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我们运用优劣势距离法（TOPS</a:t>
            </a:r>
            <a:r>
              <a:rPr sz="1400" kern="0" spc="-4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IS）分析出了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对华为利润影响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较大的八个因素。其中线下门店数影响最大。对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此我们得出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以下结论</a:t>
            </a:r>
            <a:endParaRPr lang="en-US" altLang="en-US" sz="1400" dirty="0"/>
          </a:p>
        </p:txBody>
      </p:sp>
      <p:sp>
        <p:nvSpPr>
          <p:cNvPr id="198" name="textbox 198"/>
          <p:cNvSpPr/>
          <p:nvPr/>
        </p:nvSpPr>
        <p:spPr>
          <a:xfrm>
            <a:off x="1593469" y="2134629"/>
            <a:ext cx="2458720" cy="8267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400" kern="0" spc="0" dirty="0">
                <a:ln w="5103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线下门店不可或缺</a:t>
            </a:r>
            <a:endParaRPr lang="en-US" altLang="en-US" sz="1400" dirty="0"/>
          </a:p>
          <a:p>
            <a:pPr marL="12700" algn="l" rtl="0" eaLnBrk="0">
              <a:lnSpc>
                <a:spcPct val="85000"/>
              </a:lnSpc>
              <a:spcBef>
                <a:spcPts val="132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大部分的顾客依旧喜爱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在实体店中购</a:t>
            </a:r>
            <a:endParaRPr lang="en-US" altLang="en-US" sz="1200" dirty="0"/>
          </a:p>
          <a:p>
            <a:pPr marL="18415" algn="l" rtl="0" eaLnBrk="0">
              <a:lnSpc>
                <a:spcPts val="216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买华为手机。</a:t>
            </a:r>
            <a:endParaRPr lang="en-US" altLang="en-US" sz="1200" dirty="0"/>
          </a:p>
        </p:txBody>
      </p:sp>
      <p:sp>
        <p:nvSpPr>
          <p:cNvPr id="200" name="rect"/>
          <p:cNvSpPr/>
          <p:nvPr/>
        </p:nvSpPr>
        <p:spPr>
          <a:xfrm>
            <a:off x="0" y="5969863"/>
            <a:ext cx="1244307" cy="480695"/>
          </a:xfrm>
          <a:prstGeom prst="rect">
            <a:avLst/>
          </a:prstGeom>
          <a:solidFill>
            <a:srgbClr val="89248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" name="path"/>
          <p:cNvSpPr/>
          <p:nvPr/>
        </p:nvSpPr>
        <p:spPr>
          <a:xfrm>
            <a:off x="5894070" y="1129665"/>
            <a:ext cx="386079" cy="410844"/>
          </a:xfrm>
          <a:custGeom>
            <a:avLst/>
            <a:gdLst/>
            <a:ahLst/>
            <a:cxnLst/>
            <a:rect l="0" t="0" r="0" b="0"/>
            <a:pathLst>
              <a:path w="607" h="646">
                <a:moveTo>
                  <a:pt x="512" y="149"/>
                </a:moveTo>
                <a:cubicBezTo>
                  <a:pt x="567" y="197"/>
                  <a:pt x="607" y="272"/>
                  <a:pt x="607" y="360"/>
                </a:cubicBezTo>
                <a:cubicBezTo>
                  <a:pt x="607" y="429"/>
                  <a:pt x="580" y="497"/>
                  <a:pt x="532" y="544"/>
                </a:cubicBezTo>
                <a:cubicBezTo>
                  <a:pt x="321" y="360"/>
                  <a:pt x="321" y="360"/>
                  <a:pt x="321" y="360"/>
                </a:cubicBezTo>
                <a:cubicBezTo>
                  <a:pt x="512" y="149"/>
                  <a:pt x="512" y="149"/>
                  <a:pt x="512" y="149"/>
                </a:cubicBezTo>
                <a:moveTo>
                  <a:pt x="519" y="565"/>
                </a:moveTo>
                <a:cubicBezTo>
                  <a:pt x="505" y="578"/>
                  <a:pt x="491" y="592"/>
                  <a:pt x="471" y="599"/>
                </a:cubicBezTo>
                <a:cubicBezTo>
                  <a:pt x="505" y="551"/>
                  <a:pt x="505" y="551"/>
                  <a:pt x="505" y="551"/>
                </a:cubicBezTo>
                <a:cubicBezTo>
                  <a:pt x="519" y="565"/>
                  <a:pt x="519" y="565"/>
                  <a:pt x="519" y="565"/>
                </a:cubicBezTo>
                <a:moveTo>
                  <a:pt x="437" y="626"/>
                </a:moveTo>
                <a:cubicBezTo>
                  <a:pt x="491" y="538"/>
                  <a:pt x="491" y="538"/>
                  <a:pt x="491" y="538"/>
                </a:cubicBezTo>
                <a:cubicBezTo>
                  <a:pt x="478" y="524"/>
                  <a:pt x="478" y="524"/>
                  <a:pt x="478" y="524"/>
                </a:cubicBezTo>
                <a:cubicBezTo>
                  <a:pt x="409" y="640"/>
                  <a:pt x="409" y="640"/>
                  <a:pt x="409" y="640"/>
                </a:cubicBezTo>
                <a:cubicBezTo>
                  <a:pt x="416" y="633"/>
                  <a:pt x="430" y="626"/>
                  <a:pt x="437" y="626"/>
                </a:cubicBezTo>
                <a:moveTo>
                  <a:pt x="396" y="619"/>
                </a:moveTo>
                <a:cubicBezTo>
                  <a:pt x="457" y="510"/>
                  <a:pt x="457" y="510"/>
                  <a:pt x="457" y="510"/>
                </a:cubicBezTo>
                <a:cubicBezTo>
                  <a:pt x="444" y="503"/>
                  <a:pt x="444" y="503"/>
                  <a:pt x="444" y="503"/>
                </a:cubicBezTo>
                <a:cubicBezTo>
                  <a:pt x="389" y="599"/>
                  <a:pt x="389" y="599"/>
                  <a:pt x="389" y="599"/>
                </a:cubicBezTo>
                <a:cubicBezTo>
                  <a:pt x="396" y="619"/>
                  <a:pt x="396" y="619"/>
                  <a:pt x="396" y="619"/>
                </a:cubicBezTo>
                <a:moveTo>
                  <a:pt x="382" y="572"/>
                </a:moveTo>
                <a:cubicBezTo>
                  <a:pt x="430" y="490"/>
                  <a:pt x="430" y="490"/>
                  <a:pt x="430" y="490"/>
                </a:cubicBezTo>
                <a:cubicBezTo>
                  <a:pt x="416" y="476"/>
                  <a:pt x="416" y="476"/>
                  <a:pt x="416" y="476"/>
                </a:cubicBezTo>
                <a:cubicBezTo>
                  <a:pt x="375" y="551"/>
                  <a:pt x="375" y="551"/>
                  <a:pt x="375" y="551"/>
                </a:cubicBezTo>
                <a:cubicBezTo>
                  <a:pt x="382" y="572"/>
                  <a:pt x="382" y="572"/>
                  <a:pt x="382" y="572"/>
                </a:cubicBezTo>
                <a:moveTo>
                  <a:pt x="362" y="531"/>
                </a:moveTo>
                <a:cubicBezTo>
                  <a:pt x="403" y="463"/>
                  <a:pt x="403" y="463"/>
                  <a:pt x="403" y="463"/>
                </a:cubicBezTo>
                <a:cubicBezTo>
                  <a:pt x="389" y="449"/>
                  <a:pt x="389" y="449"/>
                  <a:pt x="389" y="449"/>
                </a:cubicBezTo>
                <a:cubicBezTo>
                  <a:pt x="355" y="510"/>
                  <a:pt x="355" y="510"/>
                  <a:pt x="355" y="510"/>
                </a:cubicBezTo>
                <a:cubicBezTo>
                  <a:pt x="362" y="531"/>
                  <a:pt x="362" y="531"/>
                  <a:pt x="362" y="531"/>
                </a:cubicBezTo>
                <a:moveTo>
                  <a:pt x="348" y="483"/>
                </a:moveTo>
                <a:cubicBezTo>
                  <a:pt x="375" y="435"/>
                  <a:pt x="375" y="435"/>
                  <a:pt x="375" y="435"/>
                </a:cubicBezTo>
                <a:cubicBezTo>
                  <a:pt x="362" y="422"/>
                  <a:pt x="362" y="422"/>
                  <a:pt x="362" y="422"/>
                </a:cubicBezTo>
                <a:cubicBezTo>
                  <a:pt x="341" y="463"/>
                  <a:pt x="341" y="463"/>
                  <a:pt x="341" y="463"/>
                </a:cubicBezTo>
                <a:cubicBezTo>
                  <a:pt x="348" y="483"/>
                  <a:pt x="348" y="483"/>
                  <a:pt x="348" y="483"/>
                </a:cubicBezTo>
                <a:moveTo>
                  <a:pt x="327" y="442"/>
                </a:moveTo>
                <a:cubicBezTo>
                  <a:pt x="348" y="415"/>
                  <a:pt x="348" y="415"/>
                  <a:pt x="348" y="415"/>
                </a:cubicBezTo>
                <a:cubicBezTo>
                  <a:pt x="334" y="401"/>
                  <a:pt x="334" y="401"/>
                  <a:pt x="334" y="401"/>
                </a:cubicBezTo>
                <a:cubicBezTo>
                  <a:pt x="321" y="415"/>
                  <a:pt x="321" y="415"/>
                  <a:pt x="321" y="415"/>
                </a:cubicBezTo>
                <a:cubicBezTo>
                  <a:pt x="327" y="442"/>
                  <a:pt x="327" y="442"/>
                  <a:pt x="327" y="442"/>
                </a:cubicBezTo>
                <a:moveTo>
                  <a:pt x="314" y="395"/>
                </a:moveTo>
                <a:cubicBezTo>
                  <a:pt x="307" y="374"/>
                  <a:pt x="307" y="374"/>
                  <a:pt x="307" y="374"/>
                </a:cubicBezTo>
                <a:cubicBezTo>
                  <a:pt x="321" y="388"/>
                  <a:pt x="321" y="388"/>
                  <a:pt x="321" y="388"/>
                </a:cubicBezTo>
                <a:cubicBezTo>
                  <a:pt x="314" y="395"/>
                  <a:pt x="314" y="395"/>
                  <a:pt x="314" y="395"/>
                </a:cubicBezTo>
                <a:moveTo>
                  <a:pt x="403" y="115"/>
                </a:moveTo>
                <a:cubicBezTo>
                  <a:pt x="280" y="367"/>
                  <a:pt x="280" y="367"/>
                  <a:pt x="280" y="367"/>
                </a:cubicBezTo>
                <a:cubicBezTo>
                  <a:pt x="280" y="367"/>
                  <a:pt x="259" y="190"/>
                  <a:pt x="245" y="88"/>
                </a:cubicBezTo>
                <a:cubicBezTo>
                  <a:pt x="109" y="102"/>
                  <a:pt x="0" y="224"/>
                  <a:pt x="0" y="367"/>
                </a:cubicBezTo>
                <a:cubicBezTo>
                  <a:pt x="0" y="524"/>
                  <a:pt x="122" y="646"/>
                  <a:pt x="280" y="646"/>
                </a:cubicBezTo>
                <a:cubicBezTo>
                  <a:pt x="314" y="646"/>
                  <a:pt x="348" y="640"/>
                  <a:pt x="375" y="633"/>
                </a:cubicBezTo>
                <a:cubicBezTo>
                  <a:pt x="280" y="367"/>
                  <a:pt x="280" y="367"/>
                  <a:pt x="280" y="367"/>
                </a:cubicBezTo>
                <a:cubicBezTo>
                  <a:pt x="464" y="156"/>
                  <a:pt x="464" y="156"/>
                  <a:pt x="464" y="156"/>
                </a:cubicBezTo>
                <a:cubicBezTo>
                  <a:pt x="450" y="136"/>
                  <a:pt x="430" y="122"/>
                  <a:pt x="403" y="115"/>
                </a:cubicBezTo>
                <a:moveTo>
                  <a:pt x="293" y="0"/>
                </a:moveTo>
                <a:cubicBezTo>
                  <a:pt x="280" y="0"/>
                  <a:pt x="273" y="0"/>
                  <a:pt x="259" y="0"/>
                </a:cubicBezTo>
                <a:cubicBezTo>
                  <a:pt x="273" y="102"/>
                  <a:pt x="293" y="279"/>
                  <a:pt x="293" y="279"/>
                </a:cubicBezTo>
                <a:cubicBezTo>
                  <a:pt x="416" y="27"/>
                  <a:pt x="416" y="27"/>
                  <a:pt x="416" y="27"/>
                </a:cubicBezTo>
                <a:cubicBezTo>
                  <a:pt x="382" y="6"/>
                  <a:pt x="334" y="0"/>
                  <a:pt x="293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7428" cy="1933955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658" y="6212559"/>
            <a:ext cx="11626342" cy="644818"/>
          </a:xfrm>
          <a:prstGeom prst="rect">
            <a:avLst/>
          </a:prstGeom>
        </p:spPr>
      </p:pic>
      <p:sp>
        <p:nvSpPr>
          <p:cNvPr id="208" name="textbox 208"/>
          <p:cNvSpPr/>
          <p:nvPr/>
        </p:nvSpPr>
        <p:spPr>
          <a:xfrm>
            <a:off x="5047000" y="2618591"/>
            <a:ext cx="2877185" cy="15474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4500" kern="0" spc="380" dirty="0">
                <a:solidFill>
                  <a:srgbClr val="0C010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展望未来</a:t>
            </a:r>
            <a:endParaRPr lang="en-US" altLang="en-US" sz="45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500" dirty="0"/>
          </a:p>
          <a:p>
            <a:pPr algn="r" rtl="0" eaLnBrk="0">
              <a:lnSpc>
                <a:spcPct val="99000"/>
              </a:lnSpc>
              <a:spcBef>
                <a:spcPts val="5"/>
              </a:spcBef>
            </a:pPr>
            <a:r>
              <a:rPr sz="2300" kern="0" spc="80" dirty="0">
                <a:solidFill>
                  <a:srgbClr val="32173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未来利润预测</a:t>
            </a:r>
            <a:endParaRPr lang="en-US" altLang="en-US" sz="2300" dirty="0"/>
          </a:p>
        </p:txBody>
      </p:sp>
      <p:sp>
        <p:nvSpPr>
          <p:cNvPr id="210" name="textbox 210"/>
          <p:cNvSpPr/>
          <p:nvPr/>
        </p:nvSpPr>
        <p:spPr>
          <a:xfrm>
            <a:off x="1662722" y="2407513"/>
            <a:ext cx="2296160" cy="600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4700" kern="0" spc="0" dirty="0">
                <a:ln w="17434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</a:t>
            </a:r>
            <a:r>
              <a:rPr sz="4700" kern="0" spc="6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4700" kern="0" spc="380" dirty="0">
                <a:ln w="17434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</a:t>
            </a:r>
            <a:endParaRPr lang="en-US" altLang="en-US" sz="4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2"/>
          <p:cNvSpPr/>
          <p:nvPr/>
        </p:nvSpPr>
        <p:spPr>
          <a:xfrm>
            <a:off x="5889233" y="1133716"/>
            <a:ext cx="4978400" cy="5507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3200" kern="0" spc="-6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分析过程</a:t>
            </a:r>
            <a:endParaRPr lang="en-US" altLang="en-US" sz="3200" dirty="0"/>
          </a:p>
          <a:p>
            <a:pPr marL="90805" indent="21590" algn="l" rtl="0" eaLnBrk="0">
              <a:lnSpc>
                <a:spcPct val="99000"/>
              </a:lnSpc>
              <a:spcBef>
                <a:spcPts val="71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使用拉依达准则检测异常点</a:t>
            </a:r>
            <a:r>
              <a:rPr lang="zh-CN"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（见图）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发现没有后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z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scroe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对数据进行标准化。</a:t>
            </a:r>
            <a:endParaRPr sz="1700" kern="0" spc="9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0805" indent="21590" algn="l" rtl="0" eaLnBrk="0">
              <a:lnSpc>
                <a:spcPct val="99000"/>
              </a:lnSpc>
              <a:spcBef>
                <a:spcPts val="710"/>
              </a:spcBef>
            </a:pPr>
            <a:endParaRPr lang="en-US" altLang="en-US" sz="1700" dirty="0"/>
          </a:p>
          <a:p>
            <a:pPr marL="186690" algn="l" rtl="0" eaLnBrk="0">
              <a:lnSpc>
                <a:spcPts val="110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_</a:t>
            </a:r>
            <a:endParaRPr lang="en-US" altLang="en-US" sz="1700" dirty="0"/>
          </a:p>
          <a:p>
            <a:pPr marL="88265" indent="2540" algn="l" rtl="0" eaLnBrk="0">
              <a:lnSpc>
                <a:spcPct val="103000"/>
              </a:lnSpc>
              <a:spcBef>
                <a:spcPts val="17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2.</a:t>
            </a:r>
            <a:r>
              <a:rPr sz="1700" kern="0" spc="3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ARIMA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模型要求序列满足平稳性</a:t>
            </a:r>
            <a:r>
              <a:rPr lang="zh-CN"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检验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ADF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r>
              <a:rPr lang="zh-CN"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根据分析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值，分析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其是否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显著性地拒绝序列不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平稳的假设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(P&lt;0.05)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700" kern="0" spc="7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88265" indent="2540" algn="l" rtl="0" eaLnBrk="0">
              <a:lnSpc>
                <a:spcPct val="103000"/>
              </a:lnSpc>
              <a:spcBef>
                <a:spcPts val="175"/>
              </a:spcBef>
            </a:pPr>
            <a:endParaRPr lang="en-US" altLang="en-US" sz="1700" dirty="0"/>
          </a:p>
          <a:p>
            <a:pPr marL="95250" indent="-5080" algn="l" rtl="0" eaLnBrk="0">
              <a:lnSpc>
                <a:spcPct val="103000"/>
              </a:lnSpc>
              <a:spcBef>
                <a:spcPts val="110"/>
              </a:spcBef>
            </a:pPr>
            <a:r>
              <a:rPr lang="en-US" sz="17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r>
              <a:rPr sz="1700" kern="0" spc="4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ARIMA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模型要求模型具备纯随机性，</a:t>
            </a:r>
            <a:r>
              <a:rPr sz="1700" kern="0" spc="3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即模型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残差为白噪声，查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看模型检验表，根据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统计量的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值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(P&gt;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0.05)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对模型白噪声进行检验</a:t>
            </a:r>
            <a:r>
              <a:rPr lang="zh-CN" sz="17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sz="1700" kern="0" spc="6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95250" indent="-5080" algn="l" rtl="0" eaLnBrk="0">
              <a:lnSpc>
                <a:spcPct val="103000"/>
              </a:lnSpc>
              <a:spcBef>
                <a:spcPts val="110"/>
              </a:spcBef>
            </a:pPr>
            <a:endParaRPr lang="en-US" altLang="en-US" sz="1700" dirty="0"/>
          </a:p>
          <a:p>
            <a:pPr marL="98425" indent="-3175" algn="l" rtl="0" eaLnBrk="0">
              <a:lnSpc>
                <a:spcPct val="103000"/>
              </a:lnSpc>
              <a:spcBef>
                <a:spcPts val="120"/>
              </a:spcBef>
            </a:pPr>
            <a:r>
              <a:rPr lang="en-US" altLang="zh-CN"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最终：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R²为0.79</a:t>
            </a:r>
            <a:r>
              <a:rPr lang="zh-CN"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模型表现较为良好，模型基本满足要求</a:t>
            </a:r>
            <a:r>
              <a:rPr lang="zh-CN"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通过对数据的处理和计算之后如下图和数据。但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是由于不确定因素存在很多</a:t>
            </a:r>
            <a:r>
              <a:rPr lang="zh-CN"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政策市场，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消费者，技术多方面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的因素影响，这个预测只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能作为一个大致的参考</a:t>
            </a:r>
            <a:r>
              <a:rPr lang="zh-CN" sz="17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不能直接用来使用。</a:t>
            </a:r>
            <a:endParaRPr lang="en-US" altLang="en-US" sz="1700" dirty="0"/>
          </a:p>
        </p:txBody>
      </p:sp>
      <p:pic>
        <p:nvPicPr>
          <p:cNvPr id="214" name="picture 2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76172" y="3243071"/>
            <a:ext cx="3945635" cy="287731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21600000">
            <a:off x="266611" y="1176604"/>
            <a:ext cx="1810385" cy="1895475"/>
            <a:chOff x="0" y="0"/>
            <a:chExt cx="1810385" cy="1895475"/>
          </a:xfrm>
        </p:grpSpPr>
        <p:pic>
          <p:nvPicPr>
            <p:cNvPr id="216" name="picture 2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810385" cy="1895475"/>
            </a:xfrm>
            <a:prstGeom prst="rect">
              <a:avLst/>
            </a:prstGeom>
          </p:spPr>
        </p:pic>
        <p:sp>
          <p:nvSpPr>
            <p:cNvPr id="218" name="textbox 218"/>
            <p:cNvSpPr/>
            <p:nvPr/>
          </p:nvSpPr>
          <p:spPr>
            <a:xfrm>
              <a:off x="-12700" y="-12700"/>
              <a:ext cx="1836420" cy="19208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5000"/>
                </a:lnSpc>
              </a:pPr>
              <a:endParaRPr lang="en-US" altLang="en-US" sz="1000" dirty="0"/>
            </a:p>
            <a:p>
              <a:pPr marL="575310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2700" kern="0" spc="3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建立</a:t>
              </a:r>
              <a:endParaRPr lang="en-US" altLang="en-US" sz="2700" dirty="0"/>
            </a:p>
            <a:p>
              <a:pPr marL="476885" algn="l" rtl="0" eaLnBrk="0">
                <a:lnSpc>
                  <a:spcPct val="88000"/>
                </a:lnSpc>
                <a:spcBef>
                  <a:spcPts val="15"/>
                </a:spcBef>
              </a:pPr>
              <a:r>
                <a:rPr sz="2700" kern="0" spc="4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ARIMA</a:t>
              </a:r>
              <a:endParaRPr lang="en-US" altLang="en-US" sz="2700" dirty="0"/>
            </a:p>
            <a:p>
              <a:pPr marL="572770" algn="l" rtl="0" eaLnBrk="0">
                <a:lnSpc>
                  <a:spcPts val="3850"/>
                </a:lnSpc>
              </a:pPr>
              <a:r>
                <a:rPr sz="2700" kern="0" spc="4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模型</a:t>
              </a:r>
              <a:endParaRPr lang="en-US" altLang="en-US" sz="2700" dirty="0"/>
            </a:p>
          </p:txBody>
        </p:sp>
      </p:grpSp>
      <p:sp>
        <p:nvSpPr>
          <p:cNvPr id="220" name="textbox 220"/>
          <p:cNvSpPr/>
          <p:nvPr/>
        </p:nvSpPr>
        <p:spPr>
          <a:xfrm>
            <a:off x="771982" y="457530"/>
            <a:ext cx="5717540" cy="5480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3500" kern="0" spc="10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运用</a:t>
            </a:r>
            <a:r>
              <a:rPr sz="3500" kern="0" spc="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ARIMA</a:t>
            </a:r>
            <a:r>
              <a:rPr sz="3500" kern="0" spc="10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模型预测未来利润</a:t>
            </a:r>
            <a:endParaRPr lang="en-US" altLang="en-US" sz="3500" dirty="0"/>
          </a:p>
        </p:txBody>
      </p:sp>
      <p:sp>
        <p:nvSpPr>
          <p:cNvPr id="222" name="rect"/>
          <p:cNvSpPr/>
          <p:nvPr/>
        </p:nvSpPr>
        <p:spPr>
          <a:xfrm>
            <a:off x="0" y="5969863"/>
            <a:ext cx="1061719" cy="480695"/>
          </a:xfrm>
          <a:prstGeom prst="rect">
            <a:avLst/>
          </a:prstGeom>
          <a:solidFill>
            <a:srgbClr val="88238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1472565"/>
            <a:ext cx="3124200" cy="1770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box 224"/>
          <p:cNvSpPr/>
          <p:nvPr/>
        </p:nvSpPr>
        <p:spPr>
          <a:xfrm>
            <a:off x="5464060" y="997724"/>
            <a:ext cx="4887595" cy="4808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329565" algn="l" rtl="0" eaLnBrk="0">
              <a:lnSpc>
                <a:spcPct val="99000"/>
              </a:lnSpc>
            </a:pP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如图， 我们预测以两年为一个周期，</a:t>
            </a:r>
            <a:endParaRPr lang="en-US" altLang="en-US" sz="2000" dirty="0"/>
          </a:p>
          <a:p>
            <a:pPr marL="18415" algn="l" rtl="0" eaLnBrk="0">
              <a:lnSpc>
                <a:spcPct val="102000"/>
              </a:lnSpc>
              <a:spcBef>
                <a:spcPts val="145"/>
              </a:spcBef>
            </a:pP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华为年利润的变化情况。总体上呈现波折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增加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趋势。</a:t>
            </a:r>
            <a:endParaRPr lang="en-US" altLang="en-US" sz="2000" dirty="0"/>
          </a:p>
          <a:p>
            <a:pPr marL="18415" algn="l" rtl="0" eaLnBrk="0">
              <a:lnSpc>
                <a:spcPct val="99000"/>
              </a:lnSpc>
              <a:spcBef>
                <a:spcPts val="150"/>
              </a:spcBef>
            </a:pP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利润下滑的原因如下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en-US" sz="2000" dirty="0"/>
          </a:p>
          <a:p>
            <a:pPr marL="18415" indent="19685" algn="l" rtl="0" eaLnBrk="0">
              <a:lnSpc>
                <a:spcPct val="103000"/>
              </a:lnSpc>
              <a:spcBef>
                <a:spcPts val="135"/>
              </a:spcBef>
            </a:pP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 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受到美国打压，即美国商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务部工业与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安全局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BIS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先后将华为技术有限公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司及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其部 分非美国关联实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体列入实体清单，</a:t>
            </a:r>
            <a:endParaRPr lang="en-US" altLang="en-US" sz="2000" dirty="0"/>
          </a:p>
          <a:p>
            <a:pPr marL="18415" algn="l" rtl="0" eaLnBrk="0">
              <a:lnSpc>
                <a:spcPct val="99000"/>
              </a:lnSpc>
              <a:spcBef>
                <a:spcPts val="145"/>
              </a:spcBef>
            </a:pP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技术受限，导致市场份额减少。</a:t>
            </a:r>
            <a:endParaRPr lang="en-US" altLang="en-US" sz="2000" dirty="0"/>
          </a:p>
          <a:p>
            <a:pPr marL="15875" indent="-3175" algn="l" rtl="0" eaLnBrk="0">
              <a:lnSpc>
                <a:spcPct val="104000"/>
              </a:lnSpc>
              <a:spcBef>
                <a:spcPts val="115"/>
              </a:spcBef>
            </a:pP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2. 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消费者业务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收入下降带来的影响。按照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年经济周期理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念，经济的发展存在上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升和下滑的周期。受此影响，消费者的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业务收入会出现波折式下降，而且消费 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者的消费 水平也会有所下降。</a:t>
            </a:r>
            <a:endParaRPr lang="en-US" altLang="en-US" sz="2000" dirty="0"/>
          </a:p>
          <a:p>
            <a:pPr marL="17780" algn="l" rtl="0" eaLnBrk="0">
              <a:lnSpc>
                <a:spcPct val="102000"/>
              </a:lnSpc>
              <a:spcBef>
                <a:spcPts val="160"/>
              </a:spcBef>
            </a:pP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3.</a:t>
            </a:r>
            <a:r>
              <a:rPr sz="20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5G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设在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2020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年基本完成，客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户需求减少。</a:t>
            </a:r>
            <a:endParaRPr lang="en-US" altLang="en-US" sz="2000" dirty="0"/>
          </a:p>
        </p:txBody>
      </p:sp>
      <p:pic>
        <p:nvPicPr>
          <p:cNvPr id="226" name="picture 2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9768" y="1799843"/>
            <a:ext cx="4620767" cy="3368040"/>
          </a:xfrm>
          <a:prstGeom prst="rect">
            <a:avLst/>
          </a:prstGeom>
        </p:spPr>
      </p:pic>
      <p:sp>
        <p:nvSpPr>
          <p:cNvPr id="228" name="textbox 228"/>
          <p:cNvSpPr/>
          <p:nvPr/>
        </p:nvSpPr>
        <p:spPr>
          <a:xfrm>
            <a:off x="728116" y="489915"/>
            <a:ext cx="2992120" cy="5530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3500" kern="0" spc="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ARIMA</a:t>
            </a:r>
            <a:r>
              <a:rPr sz="3500" kern="0" spc="14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模型结果</a:t>
            </a:r>
            <a:endParaRPr lang="en-US" altLang="en-US" sz="3500" dirty="0"/>
          </a:p>
        </p:txBody>
      </p:sp>
      <p:sp>
        <p:nvSpPr>
          <p:cNvPr id="230" name="rect"/>
          <p:cNvSpPr/>
          <p:nvPr/>
        </p:nvSpPr>
        <p:spPr>
          <a:xfrm>
            <a:off x="0" y="5969863"/>
            <a:ext cx="1244307" cy="480695"/>
          </a:xfrm>
          <a:prstGeom prst="rect">
            <a:avLst/>
          </a:prstGeom>
          <a:solidFill>
            <a:srgbClr val="89248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2"/>
          <p:cNvSpPr/>
          <p:nvPr/>
        </p:nvSpPr>
        <p:spPr>
          <a:xfrm>
            <a:off x="5496369" y="959307"/>
            <a:ext cx="5020945" cy="5128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indent="304800" algn="l" rtl="0" eaLnBrk="0">
              <a:lnSpc>
                <a:spcPct val="102000"/>
              </a:lnSpc>
            </a:pP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模型结果为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ARIMA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模型（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1,</a:t>
            </a:r>
            <a:r>
              <a:rPr sz="2000" kern="0" spc="-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1,0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）检验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表，基于变量：年利润（亿元人民币</a:t>
            </a:r>
            <a:r>
              <a:rPr sz="2000" kern="0" spc="-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  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统计量结果分析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可以得到：</a:t>
            </a:r>
            <a:r>
              <a:rPr sz="2000" kern="0" spc="2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Q12</a:t>
            </a:r>
            <a:endParaRPr lang="en-US" altLang="en-US" sz="2000" dirty="0"/>
          </a:p>
          <a:p>
            <a:pPr marL="21590" indent="-8890" algn="l" rtl="0" eaLnBrk="0">
              <a:lnSpc>
                <a:spcPct val="103000"/>
              </a:lnSpc>
              <a:spcBef>
                <a:spcPts val="270"/>
              </a:spcBef>
            </a:pP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在水平上不呈现显著性，不能拒绝模型  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的残差为白噪声序列的假设</a:t>
            </a:r>
            <a:r>
              <a:rPr lang="zh-CN" sz="20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同时模型的拟合优度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R²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0.79</a:t>
            </a:r>
            <a:r>
              <a:rPr sz="2000" kern="0" spc="-2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，模型表现较为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良好， 模型基本满足要求。</a:t>
            </a:r>
            <a:endParaRPr lang="en-US" altLang="en-US" sz="2000" dirty="0"/>
          </a:p>
          <a:p>
            <a:pPr marL="12700" algn="l" rtl="0" eaLnBrk="0">
              <a:lnSpc>
                <a:spcPct val="104000"/>
              </a:lnSpc>
              <a:spcBef>
                <a:spcPts val="225"/>
              </a:spcBef>
            </a:pPr>
            <a:r>
              <a:rPr sz="2000" kern="0" spc="6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优点分析：</a:t>
            </a:r>
            <a:r>
              <a:rPr sz="2000" kern="0" spc="48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由于华为在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2022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年时收到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外部环境的巨大打击，使得年利润出现  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</a:t>
            </a:r>
            <a:r>
              <a:rPr sz="2000" kern="0" spc="3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巨大的波动</a:t>
            </a:r>
            <a:r>
              <a:rPr lang="zh-CN"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使用此模型可以很好的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处理这种情况，并且此模型具有机器学   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习能力， 能够使模型预测得更加精确。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000" kern="0" spc="5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缺点分析：</a:t>
            </a:r>
            <a:r>
              <a:rPr sz="2000" kern="0" spc="51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由于年利润数据受到外部环  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境干扰严重，所以此模型处理起来会有  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些吃力或不恰，同时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R²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79</a:t>
            </a:r>
            <a:r>
              <a:rPr sz="2000" kern="0" spc="2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的拟合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度也有待提高一步。</a:t>
            </a:r>
            <a:endParaRPr lang="en-US" altLang="en-US" sz="2000" dirty="0"/>
          </a:p>
        </p:txBody>
      </p:sp>
      <p:pic>
        <p:nvPicPr>
          <p:cNvPr id="234" name="picture 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43418" y="1808213"/>
            <a:ext cx="3151453" cy="3774935"/>
          </a:xfrm>
          <a:prstGeom prst="rect">
            <a:avLst/>
          </a:prstGeom>
        </p:spPr>
      </p:pic>
      <p:sp>
        <p:nvSpPr>
          <p:cNvPr id="236" name="textbox 236"/>
          <p:cNvSpPr/>
          <p:nvPr/>
        </p:nvSpPr>
        <p:spPr>
          <a:xfrm>
            <a:off x="899363" y="515949"/>
            <a:ext cx="4126229" cy="549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3500" kern="0" spc="8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模型检测及其优缺点</a:t>
            </a:r>
            <a:endParaRPr lang="en-US" altLang="en-US" sz="3500" dirty="0"/>
          </a:p>
        </p:txBody>
      </p:sp>
      <p:sp>
        <p:nvSpPr>
          <p:cNvPr id="238" name="rect"/>
          <p:cNvSpPr/>
          <p:nvPr/>
        </p:nvSpPr>
        <p:spPr>
          <a:xfrm>
            <a:off x="0" y="5969863"/>
            <a:ext cx="1244307" cy="480695"/>
          </a:xfrm>
          <a:prstGeom prst="rect">
            <a:avLst/>
          </a:prstGeom>
          <a:solidFill>
            <a:srgbClr val="89248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7428" cy="1933955"/>
          </a:xfrm>
          <a:prstGeom prst="rect">
            <a:avLst/>
          </a:prstGeom>
        </p:spPr>
      </p:pic>
      <p:sp>
        <p:nvSpPr>
          <p:cNvPr id="242" name="textbox 242"/>
          <p:cNvSpPr/>
          <p:nvPr/>
        </p:nvSpPr>
        <p:spPr>
          <a:xfrm>
            <a:off x="5053977" y="2613614"/>
            <a:ext cx="4412615" cy="2245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4500" kern="0" spc="430" dirty="0">
                <a:solidFill>
                  <a:srgbClr val="1B01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重要问题及建议</a:t>
            </a:r>
            <a:endParaRPr lang="en-US" altLang="en-US" sz="45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marL="903605" algn="l" rtl="0" eaLnBrk="0">
              <a:lnSpc>
                <a:spcPct val="88000"/>
              </a:lnSpc>
              <a:spcBef>
                <a:spcPts val="700"/>
              </a:spcBef>
            </a:pPr>
            <a:r>
              <a:rPr sz="2300" kern="0" spc="60" dirty="0">
                <a:solidFill>
                  <a:srgbClr val="32173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1.客户忠诚度变化大</a:t>
            </a:r>
            <a:endParaRPr lang="en-US" altLang="en-US" sz="2300" dirty="0"/>
          </a:p>
          <a:p>
            <a:pPr marL="885190" algn="l" rtl="0" eaLnBrk="0">
              <a:lnSpc>
                <a:spcPts val="5760"/>
              </a:lnSpc>
            </a:pPr>
            <a:r>
              <a:rPr sz="2300" kern="0" spc="60" dirty="0">
                <a:solidFill>
                  <a:srgbClr val="32173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2.发展建议</a:t>
            </a:r>
            <a:endParaRPr lang="en-US" altLang="en-US" sz="2300" dirty="0"/>
          </a:p>
        </p:txBody>
      </p:sp>
      <p:pic>
        <p:nvPicPr>
          <p:cNvPr id="244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658" y="6212559"/>
            <a:ext cx="11626342" cy="644818"/>
          </a:xfrm>
          <a:prstGeom prst="rect">
            <a:avLst/>
          </a:prstGeom>
        </p:spPr>
      </p:pic>
      <p:sp>
        <p:nvSpPr>
          <p:cNvPr id="246" name="textbox 246"/>
          <p:cNvSpPr/>
          <p:nvPr/>
        </p:nvSpPr>
        <p:spPr>
          <a:xfrm>
            <a:off x="1662722" y="2407513"/>
            <a:ext cx="2296160" cy="600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4700" kern="0" spc="0" dirty="0">
                <a:ln w="17434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</a:t>
            </a:r>
            <a:r>
              <a:rPr sz="4700" kern="0" spc="6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4700" kern="0" spc="380" dirty="0">
                <a:ln w="17434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06</a:t>
            </a:r>
            <a:endParaRPr lang="en-US" altLang="en-US" sz="4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box 248"/>
          <p:cNvSpPr/>
          <p:nvPr/>
        </p:nvSpPr>
        <p:spPr>
          <a:xfrm>
            <a:off x="3254095" y="4872456"/>
            <a:ext cx="1849120" cy="14357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5240" algn="l" rtl="0" eaLnBrk="0">
              <a:lnSpc>
                <a:spcPct val="96000"/>
              </a:lnSpc>
            </a:pPr>
            <a:r>
              <a:rPr sz="1400" kern="0" spc="-20" dirty="0">
                <a:ln w="5103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财政补贴</a:t>
            </a:r>
            <a:endParaRPr lang="en-US" altLang="en-US" sz="14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98425" algn="l" rtl="0" eaLnBrk="0">
              <a:lnSpc>
                <a:spcPct val="95000"/>
              </a:lnSpc>
              <a:spcBef>
                <a:spcPts val="370"/>
              </a:spcBef>
            </a:pP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国家对华为的研发投</a:t>
            </a:r>
            <a:r>
              <a:rPr sz="1200" kern="0" spc="-2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入给</a:t>
            </a:r>
            <a:endParaRPr lang="en-US" altLang="en-US" sz="1200" dirty="0"/>
          </a:p>
          <a:p>
            <a:pPr marL="14605" algn="l" rtl="0" eaLnBrk="0">
              <a:lnSpc>
                <a:spcPct val="92000"/>
              </a:lnSpc>
              <a:spcBef>
                <a:spcPts val="785"/>
              </a:spcBef>
            </a:pPr>
            <a:r>
              <a:rPr sz="1200" kern="0" spc="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予了一定的财政补贴，</a:t>
            </a:r>
            <a:r>
              <a:rPr sz="1200" kern="0" spc="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</a:t>
            </a:r>
            <a:endParaRPr lang="en-US" altLang="en-US" sz="1200" dirty="0"/>
          </a:p>
          <a:p>
            <a:pPr marL="12700" algn="l" rtl="0" eaLnBrk="0">
              <a:lnSpc>
                <a:spcPct val="96000"/>
              </a:lnSpc>
              <a:spcBef>
                <a:spcPts val="835"/>
              </a:spcBef>
            </a:pP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持华为不断推出具有市场竞</a:t>
            </a:r>
            <a:endParaRPr lang="en-US" altLang="en-US" sz="1200" dirty="0"/>
          </a:p>
          <a:p>
            <a:pPr algn="l" rtl="0" eaLnBrk="0">
              <a:lnSpc>
                <a:spcPct val="108000"/>
              </a:lnSpc>
            </a:pPr>
            <a:endParaRPr lang="en-US" altLang="en-US" sz="600" dirty="0"/>
          </a:p>
          <a:p>
            <a:pPr marL="17780" algn="l" rtl="0" eaLnBrk="0">
              <a:lnSpc>
                <a:spcPct val="96000"/>
              </a:lnSpc>
            </a:pPr>
            <a:r>
              <a:rPr sz="1200" kern="0" spc="-2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争力的产品。</a:t>
            </a:r>
            <a:endParaRPr lang="en-US" altLang="en-US" sz="1200" dirty="0"/>
          </a:p>
        </p:txBody>
      </p:sp>
      <p:sp>
        <p:nvSpPr>
          <p:cNvPr id="250" name="textbox 250"/>
          <p:cNvSpPr/>
          <p:nvPr/>
        </p:nvSpPr>
        <p:spPr>
          <a:xfrm>
            <a:off x="5853759" y="4567796"/>
            <a:ext cx="1924685" cy="1297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31750" algn="l" rtl="0" eaLnBrk="0">
              <a:lnSpc>
                <a:spcPct val="95000"/>
              </a:lnSpc>
            </a:pPr>
            <a:r>
              <a:rPr sz="1200" kern="0" spc="-2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目前华为所研发的鸿蒙系统</a:t>
            </a:r>
            <a:endParaRPr lang="en-US" altLang="en-US" sz="1200" dirty="0"/>
          </a:p>
          <a:p>
            <a:pPr marL="14605" algn="l" rtl="0" eaLnBrk="0">
              <a:lnSpc>
                <a:spcPct val="92000"/>
              </a:lnSpc>
              <a:spcBef>
                <a:spcPts val="785"/>
              </a:spcBef>
            </a:pPr>
            <a:r>
              <a:rPr sz="1200" kern="0" spc="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真正迎来了最难的时刻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原</a:t>
            </a:r>
            <a:endParaRPr lang="en-US" altLang="en-US" sz="1200" dirty="0"/>
          </a:p>
          <a:p>
            <a:pPr marL="22225" algn="l" rtl="0" eaLnBrk="0">
              <a:lnSpc>
                <a:spcPct val="92000"/>
              </a:lnSpc>
              <a:spcBef>
                <a:spcPts val="835"/>
              </a:spcBef>
            </a:pP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因在于老客户在慢慢流</a:t>
            </a:r>
            <a:r>
              <a:rPr sz="1200" kern="0" spc="-2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失，</a:t>
            </a:r>
            <a:endParaRPr lang="en-US" altLang="en-US" sz="1200" dirty="0"/>
          </a:p>
          <a:p>
            <a:pPr marL="13970" algn="l" rtl="0" eaLnBrk="0">
              <a:lnSpc>
                <a:spcPct val="92000"/>
              </a:lnSpc>
              <a:spcBef>
                <a:spcPts val="835"/>
              </a:spcBef>
            </a:pP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而新客户又很少，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难以弥补</a:t>
            </a:r>
            <a:endParaRPr lang="en-US" altLang="en-US" sz="1200" dirty="0"/>
          </a:p>
          <a:p>
            <a:pPr algn="l" rtl="0" eaLnBrk="0">
              <a:lnSpc>
                <a:spcPct val="100000"/>
              </a:lnSpc>
            </a:pPr>
            <a:endParaRPr lang="en-US" altLang="en-US" sz="700" dirty="0"/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</a:pPr>
            <a:r>
              <a:rPr sz="1200" kern="0" spc="-2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老客户流失</a:t>
            </a:r>
            <a:endParaRPr lang="en-US" altLang="en-US" sz="1200" dirty="0"/>
          </a:p>
        </p:txBody>
      </p:sp>
      <p:pic>
        <p:nvPicPr>
          <p:cNvPr id="252" name="picture 2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28015"/>
            <a:ext cx="12074830" cy="6729984"/>
          </a:xfrm>
          <a:prstGeom prst="rect">
            <a:avLst/>
          </a:prstGeom>
        </p:spPr>
      </p:pic>
      <p:sp>
        <p:nvSpPr>
          <p:cNvPr id="254" name="textbox 254"/>
          <p:cNvSpPr/>
          <p:nvPr/>
        </p:nvSpPr>
        <p:spPr>
          <a:xfrm>
            <a:off x="5854420" y="1320622"/>
            <a:ext cx="2609850" cy="3067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4700" b="1" kern="0" spc="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原因分析</a:t>
            </a:r>
            <a:endParaRPr lang="en-US" altLang="en-US" sz="4700" dirty="0"/>
          </a:p>
          <a:p>
            <a:pPr algn="l" rtl="0" eaLnBrk="0">
              <a:lnSpc>
                <a:spcPct val="130000"/>
              </a:lnSpc>
            </a:pPr>
            <a:endParaRPr lang="en-US" altLang="en-US" sz="1000" dirty="0"/>
          </a:p>
          <a:p>
            <a:pPr marL="241935" algn="l" rtl="0" eaLnBrk="0">
              <a:lnSpc>
                <a:spcPct val="96000"/>
              </a:lnSpc>
              <a:spcBef>
                <a:spcPts val="425"/>
              </a:spcBef>
            </a:pPr>
            <a:r>
              <a:rPr sz="1400" kern="0" spc="-10" dirty="0">
                <a:ln w="5103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科研投入</a:t>
            </a:r>
            <a:endParaRPr lang="en-US" altLang="en-US" sz="1400" dirty="0"/>
          </a:p>
          <a:p>
            <a:pPr marL="235585" algn="l" rtl="0" eaLnBrk="0">
              <a:lnSpc>
                <a:spcPct val="96000"/>
              </a:lnSpc>
              <a:spcBef>
                <a:spcPts val="1385"/>
              </a:spcBef>
            </a:pP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国家不断加大对华为</a:t>
            </a:r>
            <a:r>
              <a:rPr sz="1200" kern="0" spc="-2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科研</a:t>
            </a:r>
            <a:endParaRPr lang="en-US" altLang="en-US" sz="1200" dirty="0"/>
          </a:p>
          <a:p>
            <a:pPr marL="149225" algn="l" rtl="0" eaLnBrk="0">
              <a:lnSpc>
                <a:spcPct val="92000"/>
              </a:lnSpc>
              <a:spcBef>
                <a:spcPts val="780"/>
              </a:spcBef>
            </a:pP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投入的支持力度，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鼓励华</a:t>
            </a:r>
            <a:endParaRPr lang="en-US" altLang="en-US" sz="1200" dirty="0"/>
          </a:p>
          <a:p>
            <a:pPr marL="153670" algn="l" rtl="0" eaLnBrk="0">
              <a:lnSpc>
                <a:spcPct val="96000"/>
              </a:lnSpc>
              <a:spcBef>
                <a:spcPts val="835"/>
              </a:spcBef>
            </a:pP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为在人工智能、云计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算、</a:t>
            </a:r>
            <a:endParaRPr lang="en-US" altLang="en-US" sz="1200" dirty="0"/>
          </a:p>
          <a:p>
            <a:pPr marL="149225" algn="l" rtl="0" eaLnBrk="0">
              <a:lnSpc>
                <a:spcPct val="95000"/>
              </a:lnSpc>
              <a:spcBef>
                <a:spcPts val="785"/>
              </a:spcBef>
            </a:pP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物联网等领域取得更多的技</a:t>
            </a:r>
            <a:endParaRPr lang="en-US" altLang="en-US" sz="1200" dirty="0"/>
          </a:p>
          <a:p>
            <a:pPr marL="149225" algn="l" rtl="0" eaLnBrk="0">
              <a:lnSpc>
                <a:spcPct val="96000"/>
              </a:lnSpc>
              <a:spcBef>
                <a:spcPts val="780"/>
              </a:spcBef>
            </a:pPr>
            <a:r>
              <a:rPr sz="1200" kern="0" spc="-2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术突破。</a:t>
            </a:r>
            <a:endParaRPr lang="en-US" altLang="en-US" sz="1200" dirty="0"/>
          </a:p>
          <a:p>
            <a:pPr algn="l" rtl="0" eaLnBrk="0">
              <a:lnSpc>
                <a:spcPct val="143000"/>
              </a:lnSpc>
            </a:pPr>
            <a:endParaRPr lang="en-US" altLang="en-US" sz="1000" dirty="0"/>
          </a:p>
          <a:p>
            <a:pPr algn="l" rtl="0" eaLnBrk="0">
              <a:lnSpc>
                <a:spcPct val="119000"/>
              </a:lnSpc>
            </a:pPr>
            <a:endParaRPr lang="en-US" altLang="en-US" sz="300" dirty="0"/>
          </a:p>
          <a:p>
            <a:pPr marL="91440" algn="l" rtl="0" eaLnBrk="0">
              <a:lnSpc>
                <a:spcPct val="96000"/>
              </a:lnSpc>
              <a:spcBef>
                <a:spcPts val="5"/>
              </a:spcBef>
            </a:pPr>
            <a:r>
              <a:rPr sz="1400" kern="0" spc="-10" dirty="0">
                <a:ln w="5103" cap="flat" cmpd="sng">
                  <a:solidFill>
                    <a:srgbClr val="D665D3">
                      <a:alpha val="100000"/>
                    </a:srgbClr>
                  </a:solidFill>
                  <a:prstDash val="solid"/>
                  <a:bevel/>
                </a:ln>
                <a:solidFill>
                  <a:srgbClr val="D665D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芯片问题的影响</a:t>
            </a:r>
            <a:endParaRPr lang="en-US" altLang="en-US" sz="1400" dirty="0"/>
          </a:p>
        </p:txBody>
      </p:sp>
      <p:sp>
        <p:nvSpPr>
          <p:cNvPr id="256" name="textbox 256"/>
          <p:cNvSpPr/>
          <p:nvPr/>
        </p:nvSpPr>
        <p:spPr>
          <a:xfrm>
            <a:off x="5856249" y="584835"/>
            <a:ext cx="5249545" cy="6883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4700" b="1" kern="0" spc="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客户忠诚度波动大</a:t>
            </a:r>
            <a:endParaRPr lang="en-US" altLang="en-US" sz="4700" dirty="0"/>
          </a:p>
        </p:txBody>
      </p:sp>
      <p:sp>
        <p:nvSpPr>
          <p:cNvPr id="258" name="textbox 258"/>
          <p:cNvSpPr/>
          <p:nvPr/>
        </p:nvSpPr>
        <p:spPr>
          <a:xfrm>
            <a:off x="8765895" y="1539342"/>
            <a:ext cx="1849120" cy="14363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6000"/>
              </a:lnSpc>
            </a:pPr>
            <a:r>
              <a:rPr sz="1400" kern="0" spc="-10" dirty="0">
                <a:ln w="5103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税收优惠</a:t>
            </a:r>
            <a:endParaRPr lang="en-US" altLang="en-US" sz="14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96000"/>
              </a:lnSpc>
              <a:spcBef>
                <a:spcPts val="370"/>
              </a:spcBef>
            </a:pP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华为作为国内领先的信息技</a:t>
            </a:r>
            <a:endParaRPr lang="en-US" altLang="en-US" sz="1200" dirty="0"/>
          </a:p>
          <a:p>
            <a:pPr marL="12700" algn="l" rtl="0" eaLnBrk="0">
              <a:lnSpc>
                <a:spcPct val="92000"/>
              </a:lnSpc>
              <a:spcBef>
                <a:spcPts val="780"/>
              </a:spcBef>
            </a:pP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术企业，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享受着国家在税</a:t>
            </a:r>
            <a:endParaRPr lang="en-US" altLang="en-US" sz="1200" dirty="0"/>
          </a:p>
          <a:p>
            <a:pPr marL="12700" algn="l" rtl="0" eaLnBrk="0">
              <a:lnSpc>
                <a:spcPct val="92000"/>
              </a:lnSpc>
              <a:spcBef>
                <a:spcPts val="835"/>
              </a:spcBef>
            </a:pP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收方面的优惠政策，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降低</a:t>
            </a:r>
            <a:endParaRPr lang="en-US" altLang="en-US" sz="1200" dirty="0"/>
          </a:p>
          <a:p>
            <a:pPr algn="l" rtl="0" eaLnBrk="0">
              <a:lnSpc>
                <a:spcPct val="116000"/>
              </a:lnSpc>
            </a:pPr>
            <a:endParaRPr lang="en-US" altLang="en-US" sz="600" dirty="0"/>
          </a:p>
          <a:p>
            <a:pPr marL="29210" algn="l" rtl="0" eaLnBrk="0">
              <a:lnSpc>
                <a:spcPct val="96000"/>
              </a:lnSpc>
              <a:spcBef>
                <a:spcPts val="5"/>
              </a:spcBef>
            </a:pPr>
            <a:r>
              <a:rPr sz="1200" kern="0" spc="-3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了企业的运营成本</a:t>
            </a:r>
            <a:endParaRPr lang="en-US" altLang="en-US" sz="1200" dirty="0"/>
          </a:p>
        </p:txBody>
      </p:sp>
      <p:sp>
        <p:nvSpPr>
          <p:cNvPr id="260" name="textbox 260"/>
          <p:cNvSpPr/>
          <p:nvPr/>
        </p:nvSpPr>
        <p:spPr>
          <a:xfrm>
            <a:off x="9285833" y="3584676"/>
            <a:ext cx="1449069" cy="612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6000"/>
              </a:lnSpc>
            </a:pPr>
            <a:r>
              <a:rPr sz="1400" kern="0" spc="-10" dirty="0">
                <a:ln w="5103" cap="flat" cmpd="sng">
                  <a:solidFill>
                    <a:srgbClr val="D665D3">
                      <a:alpha val="100000"/>
                    </a:srgbClr>
                  </a:solidFill>
                  <a:prstDash val="solid"/>
                  <a:bevel/>
                </a:ln>
                <a:solidFill>
                  <a:srgbClr val="D665D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可替代性产品增多</a:t>
            </a:r>
            <a:endParaRPr lang="en-US" altLang="en-US" sz="14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6000"/>
              </a:lnSpc>
            </a:pPr>
            <a:r>
              <a:rPr sz="1200" kern="0" spc="-10" dirty="0">
                <a:solidFill>
                  <a:srgbClr val="755DD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用户的选择空间增大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347715" y="0"/>
            <a:ext cx="6844284" cy="6858000"/>
          </a:xfrm>
          <a:prstGeom prst="rect">
            <a:avLst/>
          </a:prstGeom>
        </p:spPr>
      </p:pic>
      <p:sp>
        <p:nvSpPr>
          <p:cNvPr id="12" name="textbox 12"/>
          <p:cNvSpPr/>
          <p:nvPr/>
        </p:nvSpPr>
        <p:spPr>
          <a:xfrm>
            <a:off x="7095744" y="3433571"/>
            <a:ext cx="3900170" cy="11385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marL="189230" algn="l" rtl="0" eaLnBrk="0">
              <a:lnSpc>
                <a:spcPct val="66000"/>
              </a:lnSpc>
              <a:spcBef>
                <a:spcPts val="5"/>
              </a:spcBef>
            </a:pPr>
            <a:r>
              <a:rPr sz="4400" kern="0" spc="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04</a:t>
            </a:r>
            <a:r>
              <a:rPr sz="4400" kern="0" spc="5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4400" kern="0" spc="5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300" kern="0" spc="5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分析部分指导整体</a:t>
            </a:r>
            <a:endParaRPr lang="en-US" altLang="en-US" sz="2300" dirty="0"/>
          </a:p>
          <a:p>
            <a:pPr marL="1659890" algn="l" rtl="0" eaLnBrk="0">
              <a:lnSpc>
                <a:spcPts val="3400"/>
              </a:lnSpc>
            </a:pPr>
            <a:r>
              <a:rPr sz="2300" kern="0" spc="3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发展</a:t>
            </a:r>
            <a:endParaRPr lang="en-US" altLang="en-US" sz="2300" dirty="0"/>
          </a:p>
        </p:txBody>
      </p:sp>
      <p:sp>
        <p:nvSpPr>
          <p:cNvPr id="14" name="textbox 14"/>
          <p:cNvSpPr/>
          <p:nvPr/>
        </p:nvSpPr>
        <p:spPr>
          <a:xfrm>
            <a:off x="7095744" y="233171"/>
            <a:ext cx="3900170" cy="7683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marL="108585" algn="l" rtl="0" eaLnBrk="0">
              <a:lnSpc>
                <a:spcPct val="82000"/>
              </a:lnSpc>
              <a:spcBef>
                <a:spcPts val="5"/>
              </a:spcBef>
            </a:pPr>
            <a:r>
              <a:rPr sz="4400" kern="0" spc="-10" dirty="0">
                <a:solidFill>
                  <a:srgbClr val="6E1D6B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01.</a:t>
            </a:r>
            <a:r>
              <a:rPr sz="4400" kern="0" spc="-910" dirty="0">
                <a:solidFill>
                  <a:srgbClr val="6E1D6B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300" kern="0" spc="-10" dirty="0">
                <a:solidFill>
                  <a:srgbClr val="6E1D6B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前言</a:t>
            </a:r>
            <a:endParaRPr lang="en-US" altLang="en-US" sz="2300" dirty="0"/>
          </a:p>
        </p:txBody>
      </p:sp>
      <p:sp>
        <p:nvSpPr>
          <p:cNvPr id="16" name="textbox 16"/>
          <p:cNvSpPr/>
          <p:nvPr/>
        </p:nvSpPr>
        <p:spPr>
          <a:xfrm>
            <a:off x="7095744" y="2382011"/>
            <a:ext cx="3900170" cy="7683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marL="108585" algn="l" rtl="0" eaLnBrk="0">
              <a:lnSpc>
                <a:spcPct val="82000"/>
              </a:lnSpc>
              <a:spcBef>
                <a:spcPts val="5"/>
              </a:spcBef>
            </a:pPr>
            <a:r>
              <a:rPr sz="4400" kern="0" spc="40" dirty="0">
                <a:solidFill>
                  <a:srgbClr val="6E1D6B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03.</a:t>
            </a:r>
            <a:r>
              <a:rPr sz="4400" kern="0" spc="-860" dirty="0">
                <a:solidFill>
                  <a:srgbClr val="6E1D6B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300" kern="0" spc="40" dirty="0">
                <a:solidFill>
                  <a:srgbClr val="6E1D6B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于巅峰中悟经验</a:t>
            </a:r>
            <a:endParaRPr lang="en-US" altLang="en-US" sz="2300" dirty="0"/>
          </a:p>
        </p:txBody>
      </p:sp>
      <p:sp>
        <p:nvSpPr>
          <p:cNvPr id="18" name="textbox 18"/>
          <p:cNvSpPr/>
          <p:nvPr/>
        </p:nvSpPr>
        <p:spPr>
          <a:xfrm>
            <a:off x="7095744" y="4779263"/>
            <a:ext cx="3900170" cy="7683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marL="108585" algn="l" rtl="0" eaLnBrk="0">
              <a:lnSpc>
                <a:spcPct val="82000"/>
              </a:lnSpc>
              <a:spcBef>
                <a:spcPts val="5"/>
              </a:spcBef>
            </a:pPr>
            <a:r>
              <a:rPr sz="4400" kern="0" spc="3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</a:t>
            </a:r>
            <a:r>
              <a:rPr sz="4400" kern="0" spc="3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4400" kern="0" spc="3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300" kern="0" spc="3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展望未来</a:t>
            </a:r>
            <a:endParaRPr lang="en-US" altLang="en-US" sz="2300" dirty="0"/>
          </a:p>
        </p:txBody>
      </p:sp>
      <p:sp>
        <p:nvSpPr>
          <p:cNvPr id="20" name="textbox 20"/>
          <p:cNvSpPr/>
          <p:nvPr/>
        </p:nvSpPr>
        <p:spPr>
          <a:xfrm>
            <a:off x="7095744" y="1330452"/>
            <a:ext cx="3900170" cy="7683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marL="108585" algn="l" rtl="0" eaLnBrk="0">
              <a:lnSpc>
                <a:spcPct val="82000"/>
              </a:lnSpc>
              <a:spcBef>
                <a:spcPts val="5"/>
              </a:spcBef>
            </a:pPr>
            <a:r>
              <a:rPr sz="4400" kern="0" spc="6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02.</a:t>
            </a:r>
            <a:r>
              <a:rPr sz="2300" kern="0" spc="6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于平稳发展中见不易</a:t>
            </a:r>
            <a:endParaRPr lang="en-US" altLang="en-US" sz="2300" dirty="0"/>
          </a:p>
        </p:txBody>
      </p:sp>
      <p:sp>
        <p:nvSpPr>
          <p:cNvPr id="22" name="textbox 22"/>
          <p:cNvSpPr/>
          <p:nvPr/>
        </p:nvSpPr>
        <p:spPr>
          <a:xfrm>
            <a:off x="7095744" y="5754623"/>
            <a:ext cx="3900170" cy="7683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08585" algn="l" rtl="0" eaLnBrk="0">
              <a:lnSpc>
                <a:spcPct val="82000"/>
              </a:lnSpc>
            </a:pPr>
            <a:r>
              <a:rPr sz="4400" kern="0" spc="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06.</a:t>
            </a:r>
            <a:r>
              <a:rPr sz="4400" kern="0" spc="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300" kern="0" spc="5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重要问题及建议</a:t>
            </a:r>
            <a:endParaRPr lang="en-US" altLang="en-US" sz="2300" dirty="0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727410" y="1957051"/>
            <a:ext cx="1027247" cy="2371381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 rot="16200000">
            <a:off x="1997182" y="2970352"/>
            <a:ext cx="3084195" cy="5124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7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algn="r" rtl="0" eaLnBrk="0">
              <a:lnSpc>
                <a:spcPct val="79000"/>
              </a:lnSpc>
            </a:pPr>
            <a:r>
              <a:rPr sz="3200" kern="0" spc="-130" dirty="0">
                <a:ln w="11641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sz="3200" kern="0" spc="14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200" kern="0" spc="-130" dirty="0">
                <a:ln w="11641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</a:t>
            </a:r>
            <a:r>
              <a:rPr sz="3200" kern="0" spc="14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200" kern="0" spc="-130" dirty="0">
                <a:ln w="11641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sz="3200" kern="0" spc="16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200" kern="0" spc="-130" dirty="0">
                <a:ln w="11641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</a:t>
            </a:r>
            <a:r>
              <a:rPr sz="3200" kern="0" spc="20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200" kern="0" spc="-130" dirty="0">
                <a:ln w="11641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</a:t>
            </a:r>
            <a:r>
              <a:rPr sz="3200" kern="0" spc="16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200" kern="0" spc="-130" dirty="0">
                <a:ln w="11641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sz="3200" kern="0" spc="16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200" kern="0" spc="-130" dirty="0">
                <a:ln w="11641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</a:t>
            </a:r>
            <a:r>
              <a:rPr sz="3200" kern="0" spc="14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200" kern="0" spc="-130" dirty="0">
                <a:ln w="11641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</a:t>
            </a:r>
            <a:endParaRPr lang="en-US" altLang="en-US" sz="3200" dirty="0"/>
          </a:p>
        </p:txBody>
      </p:sp>
      <p:sp>
        <p:nvSpPr>
          <p:cNvPr id="28" name="rect"/>
          <p:cNvSpPr/>
          <p:nvPr/>
        </p:nvSpPr>
        <p:spPr>
          <a:xfrm>
            <a:off x="0" y="5969863"/>
            <a:ext cx="1244307" cy="480695"/>
          </a:xfrm>
          <a:prstGeom prst="rect">
            <a:avLst/>
          </a:prstGeom>
          <a:solidFill>
            <a:srgbClr val="89248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717792" y="0"/>
            <a:ext cx="5474207" cy="6858000"/>
          </a:xfrm>
          <a:prstGeom prst="rect">
            <a:avLst/>
          </a:prstGeom>
        </p:spPr>
      </p:pic>
      <p:sp>
        <p:nvSpPr>
          <p:cNvPr id="264" name="textbox 264"/>
          <p:cNvSpPr/>
          <p:nvPr/>
        </p:nvSpPr>
        <p:spPr>
          <a:xfrm>
            <a:off x="1597932" y="1345805"/>
            <a:ext cx="4468495" cy="3721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90000"/>
              </a:lnSpc>
            </a:pPr>
            <a:r>
              <a:rPr sz="1500" kern="0" spc="10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本报告通过对华为公司</a:t>
            </a:r>
            <a:r>
              <a:rPr sz="1500" kern="0" spc="10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kern="0" spc="10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1500" kern="0" spc="9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018</a:t>
            </a:r>
            <a:r>
              <a:rPr sz="1500" kern="0" spc="9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kern="0" spc="9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年到</a:t>
            </a:r>
            <a:r>
              <a:rPr sz="1500" kern="0" spc="16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kern="0" spc="9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</a:t>
            </a:r>
            <a:r>
              <a:rPr sz="1500" kern="0" spc="18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kern="0" spc="9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年年报</a:t>
            </a:r>
            <a:endParaRPr lang="en-US" altLang="en-US" sz="1500" dirty="0"/>
          </a:p>
          <a:p>
            <a:pPr marL="111125" indent="-5080" algn="l" rtl="0" eaLnBrk="0">
              <a:lnSpc>
                <a:spcPct val="163000"/>
              </a:lnSpc>
              <a:spcBef>
                <a:spcPts val="25"/>
              </a:spcBef>
            </a:pPr>
            <a:r>
              <a:rPr sz="1500" kern="0" spc="13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进行分析。分析发现</a:t>
            </a:r>
            <a:r>
              <a:rPr sz="1500" kern="0" spc="12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华为营业收入保</a:t>
            </a:r>
            <a:r>
              <a:rPr sz="1500" kern="0" spc="12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持高速增</a:t>
            </a:r>
            <a:r>
              <a:rPr sz="1500" kern="0" spc="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kern="0" spc="7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长后，今年来有所放缓</a:t>
            </a:r>
            <a:endParaRPr lang="en-US" altLang="en-US" sz="1500" dirty="0"/>
          </a:p>
          <a:p>
            <a:pPr algn="l" rtl="0" eaLnBrk="0">
              <a:lnSpc>
                <a:spcPct val="170000"/>
              </a:lnSpc>
            </a:pPr>
            <a:endParaRPr lang="en-US" altLang="en-US" sz="1000" dirty="0"/>
          </a:p>
          <a:p>
            <a:pPr marL="13970" algn="l" rtl="0" eaLnBrk="0">
              <a:lnSpc>
                <a:spcPct val="90000"/>
              </a:lnSpc>
              <a:spcBef>
                <a:spcPts val="455"/>
              </a:spcBef>
            </a:pPr>
            <a:r>
              <a:rPr sz="1500" kern="0" spc="11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从不同业务来看，受到美国制裁的影响，消费</a:t>
            </a:r>
            <a:endParaRPr lang="en-US" altLang="en-US" sz="1500" dirty="0"/>
          </a:p>
          <a:p>
            <a:pPr marL="12700" indent="3175" algn="l" rtl="0" eaLnBrk="0">
              <a:lnSpc>
                <a:spcPct val="161000"/>
              </a:lnSpc>
              <a:spcBef>
                <a:spcPts val="95"/>
              </a:spcBef>
            </a:pPr>
            <a:r>
              <a:rPr sz="1500" kern="0" spc="12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者业务增速放缓。并且今年来华为利润率下降</a:t>
            </a:r>
            <a:r>
              <a:rPr sz="1500" kern="0" spc="3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500" kern="0" spc="12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明显。但是面对打压，华为临危不</a:t>
            </a:r>
            <a:r>
              <a:rPr sz="1500" kern="0" spc="11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乱</a:t>
            </a:r>
            <a:r>
              <a:rPr lang="zh-CN" sz="1500" kern="0" spc="11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500" kern="0" spc="11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近年来</a:t>
            </a:r>
            <a:r>
              <a:rPr sz="1500" kern="0" spc="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500" kern="0" spc="8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</a:t>
            </a:r>
            <a:r>
              <a:rPr sz="1500" kern="0" spc="8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大了研发投入，增加</a:t>
            </a:r>
            <a:r>
              <a:rPr sz="1500" kern="0" spc="7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筹资活动，引入资金。</a:t>
            </a:r>
            <a:r>
              <a:rPr sz="1500" kern="0" spc="13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通过不断研发新技术</a:t>
            </a:r>
            <a:r>
              <a:rPr sz="1500" kern="0" spc="12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来打破技术壁垒。通过</a:t>
            </a:r>
            <a:r>
              <a:rPr sz="1500" kern="0" spc="12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</a:t>
            </a:r>
            <a:r>
              <a:rPr sz="1500" kern="0" spc="16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管理层语调分析，也可</a:t>
            </a:r>
            <a:r>
              <a:rPr sz="1500" kern="0" spc="15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以看出华为经营状况有</a:t>
            </a:r>
            <a:r>
              <a:rPr sz="1500" kern="0" spc="5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所好转。</a:t>
            </a:r>
            <a:endParaRPr lang="en-US" altLang="en-US" sz="1500" dirty="0"/>
          </a:p>
        </p:txBody>
      </p:sp>
      <p:sp>
        <p:nvSpPr>
          <p:cNvPr id="266" name="textbox 266"/>
          <p:cNvSpPr/>
          <p:nvPr/>
        </p:nvSpPr>
        <p:spPr>
          <a:xfrm>
            <a:off x="1600375" y="5537821"/>
            <a:ext cx="4051300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500" kern="0" spc="4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华为依旧存在着管理和科学</a:t>
            </a:r>
            <a:r>
              <a:rPr sz="1500" kern="0" spc="40" dirty="0">
                <a:solidFill>
                  <a:srgbClr val="2626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技术上的不足。</a:t>
            </a:r>
            <a:endParaRPr lang="en-US" altLang="en-US" sz="1500" dirty="0"/>
          </a:p>
        </p:txBody>
      </p:sp>
      <p:sp>
        <p:nvSpPr>
          <p:cNvPr id="268" name="textbox 268"/>
          <p:cNvSpPr/>
          <p:nvPr/>
        </p:nvSpPr>
        <p:spPr>
          <a:xfrm>
            <a:off x="715631" y="389979"/>
            <a:ext cx="1111250" cy="681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4400" kern="0" spc="-1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总结</a:t>
            </a:r>
            <a:endParaRPr lang="en-US" altLang="en-US" sz="4400" dirty="0"/>
          </a:p>
        </p:txBody>
      </p:sp>
      <p:graphicFrame>
        <p:nvGraphicFramePr>
          <p:cNvPr id="270" name="table 270"/>
          <p:cNvGraphicFramePr>
            <a:graphicFrameLocks noGrp="1"/>
          </p:cNvGraphicFramePr>
          <p:nvPr/>
        </p:nvGraphicFramePr>
        <p:xfrm>
          <a:off x="782739" y="1402359"/>
          <a:ext cx="615950" cy="615950"/>
        </p:xfrm>
        <a:graphic>
          <a:graphicData uri="http://schemas.openxmlformats.org/drawingml/2006/table">
            <a:tbl>
              <a:tblPr/>
              <a:tblGrid>
                <a:gridCol w="615950"/>
              </a:tblGrid>
              <a:tr h="6032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/>
                    </a:p>
                    <a:p>
                      <a:pPr marL="18732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2000" kern="0" spc="-30" dirty="0">
                          <a:ln w="7282" cap="flat" cmpd="sng">
                            <a:solidFill>
                              <a:srgbClr val="92278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92278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01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922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2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2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2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2" name="table 272"/>
          <p:cNvGraphicFramePr>
            <a:graphicFrameLocks noGrp="1"/>
          </p:cNvGraphicFramePr>
          <p:nvPr/>
        </p:nvGraphicFramePr>
        <p:xfrm>
          <a:off x="780834" y="2843047"/>
          <a:ext cx="615950" cy="615950"/>
        </p:xfrm>
        <a:graphic>
          <a:graphicData uri="http://schemas.openxmlformats.org/drawingml/2006/table">
            <a:tbl>
              <a:tblPr/>
              <a:tblGrid>
                <a:gridCol w="615950"/>
              </a:tblGrid>
              <a:tr h="6032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/>
                    </a:p>
                    <a:p>
                      <a:pPr marL="18732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2000" kern="0" spc="-30" dirty="0">
                          <a:ln w="7282" cap="flat" cmpd="sng">
                            <a:solidFill>
                              <a:srgbClr val="92278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92278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02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922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2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2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2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4" name="table 274"/>
          <p:cNvGraphicFramePr>
            <a:graphicFrameLocks noGrp="1"/>
          </p:cNvGraphicFramePr>
          <p:nvPr/>
        </p:nvGraphicFramePr>
        <p:xfrm>
          <a:off x="780199" y="5215915"/>
          <a:ext cx="615950" cy="615950"/>
        </p:xfrm>
        <a:graphic>
          <a:graphicData uri="http://schemas.openxmlformats.org/drawingml/2006/table">
            <a:tbl>
              <a:tblPr/>
              <a:tblGrid>
                <a:gridCol w="615950"/>
              </a:tblGrid>
              <a:tr h="6032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/>
                    </a:p>
                    <a:p>
                      <a:pPr marL="18732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2000" kern="0" spc="-30" dirty="0">
                          <a:ln w="7282" cap="flat" cmpd="sng">
                            <a:solidFill>
                              <a:srgbClr val="92278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92278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03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922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2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2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2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276"/>
          <p:cNvSpPr/>
          <p:nvPr/>
        </p:nvSpPr>
        <p:spPr>
          <a:xfrm>
            <a:off x="4226800" y="4604651"/>
            <a:ext cx="2485389" cy="2882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070"/>
              </a:lnSpc>
            </a:pPr>
            <a:r>
              <a:rPr sz="1700" kern="0" spc="18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</a:t>
            </a:r>
            <a:r>
              <a:rPr sz="1700" kern="0" spc="-50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18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间：2024年</a:t>
            </a:r>
            <a:r>
              <a:rPr lang="en-US" sz="1700" kern="0" spc="18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sz="1700" kern="0" spc="17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sz="1700" kern="0" spc="17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</a:t>
            </a:r>
            <a:r>
              <a:rPr sz="1700" kern="0" spc="17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endParaRPr lang="en-US" altLang="en-US" sz="1700" dirty="0"/>
          </a:p>
        </p:txBody>
      </p:sp>
      <p:sp>
        <p:nvSpPr>
          <p:cNvPr id="278" name="textbox 278"/>
          <p:cNvSpPr/>
          <p:nvPr/>
        </p:nvSpPr>
        <p:spPr>
          <a:xfrm>
            <a:off x="1096667" y="4185527"/>
            <a:ext cx="2207895" cy="743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服务。</a:t>
            </a:r>
            <a:endParaRPr lang="en-US" altLang="en-US" sz="2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r" rtl="0" eaLnBrk="0">
              <a:lnSpc>
                <a:spcPts val="2070"/>
              </a:lnSpc>
              <a:spcBef>
                <a:spcPts val="5"/>
              </a:spcBef>
            </a:pPr>
            <a:r>
              <a:rPr sz="1700" kern="0" spc="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团队</a:t>
            </a:r>
            <a:r>
              <a:rPr sz="1700" kern="0" spc="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ID</a:t>
            </a:r>
            <a:r>
              <a:rPr sz="1700" kern="0" spc="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：657643</a:t>
            </a:r>
            <a:endParaRPr lang="en-US" altLang="en-US" sz="1700" dirty="0"/>
          </a:p>
        </p:txBody>
      </p:sp>
      <p:pic>
        <p:nvPicPr>
          <p:cNvPr id="280" name="picture 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1600" y="4340430"/>
            <a:ext cx="12090400" cy="251756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11001756" y="128308"/>
            <a:ext cx="900403" cy="899997"/>
            <a:chOff x="0" y="0"/>
            <a:chExt cx="900403" cy="899997"/>
          </a:xfrm>
        </p:grpSpPr>
        <p:sp>
          <p:nvSpPr>
            <p:cNvPr id="282" name="path"/>
            <p:cNvSpPr/>
            <p:nvPr/>
          </p:nvSpPr>
          <p:spPr>
            <a:xfrm>
              <a:off x="0" y="0"/>
              <a:ext cx="900403" cy="899997"/>
            </a:xfrm>
            <a:custGeom>
              <a:avLst/>
              <a:gdLst/>
              <a:ahLst/>
              <a:cxnLst/>
              <a:rect l="0" t="0" r="0" b="0"/>
              <a:pathLst>
                <a:path w="1417" h="1417">
                  <a:moveTo>
                    <a:pt x="0" y="707"/>
                  </a:moveTo>
                  <a:cubicBezTo>
                    <a:pt x="0" y="317"/>
                    <a:pt x="317" y="0"/>
                    <a:pt x="709" y="0"/>
                  </a:cubicBezTo>
                  <a:cubicBezTo>
                    <a:pt x="1100" y="0"/>
                    <a:pt x="1417" y="317"/>
                    <a:pt x="1417" y="708"/>
                  </a:cubicBezTo>
                  <a:cubicBezTo>
                    <a:pt x="1417" y="1100"/>
                    <a:pt x="1100" y="1417"/>
                    <a:pt x="709" y="1417"/>
                  </a:cubicBezTo>
                  <a:cubicBezTo>
                    <a:pt x="317" y="1417"/>
                    <a:pt x="0" y="1100"/>
                    <a:pt x="0" y="707"/>
                  </a:cubicBezTo>
                </a:path>
              </a:pathLst>
            </a:custGeom>
            <a:solidFill>
              <a:srgbClr val="92278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4" name="textbox 284"/>
            <p:cNvSpPr/>
            <p:nvPr/>
          </p:nvSpPr>
          <p:spPr>
            <a:xfrm>
              <a:off x="-12700" y="-12700"/>
              <a:ext cx="925830" cy="9474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marL="301625" algn="l" rtl="0" eaLnBrk="0">
                <a:lnSpc>
                  <a:spcPct val="100000"/>
                </a:lnSpc>
                <a:spcBef>
                  <a:spcPts val="5"/>
                </a:spcBef>
              </a:pPr>
              <a:r>
                <a:rPr sz="1500" kern="0" spc="-4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logo</a:t>
              </a:r>
              <a:endParaRPr lang="en-US" altLang="en-US" sz="1500" dirty="0"/>
            </a:p>
          </p:txBody>
        </p:sp>
      </p:grpSp>
      <p:pic>
        <p:nvPicPr>
          <p:cNvPr id="286" name="picture 2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94092" y="128015"/>
            <a:ext cx="4471416" cy="3084576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1095648" y="1955354"/>
            <a:ext cx="6749415" cy="2057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617220" algn="l" rtl="0" eaLnBrk="0">
              <a:lnSpc>
                <a:spcPct val="94000"/>
              </a:lnSpc>
            </a:pPr>
            <a:r>
              <a:rPr sz="3900" kern="0" spc="7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感谢聆听</a:t>
            </a:r>
            <a:r>
              <a:rPr sz="3900" kern="0" spc="70" dirty="0">
                <a:solidFill>
                  <a:srgbClr val="E498E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3900" kern="0" spc="7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批评指导</a:t>
            </a:r>
            <a:endParaRPr lang="en-US" altLang="en-US" sz="39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5000"/>
              </a:lnSpc>
              <a:spcBef>
                <a:spcPts val="605"/>
              </a:spcBef>
            </a:pPr>
            <a:r>
              <a:rPr sz="20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道阻且长</a:t>
            </a:r>
            <a:r>
              <a:rPr lang="zh-CN" sz="20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20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行则将至；行而不辍</a:t>
            </a:r>
            <a:r>
              <a:rPr lang="zh-CN" sz="20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20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则未来</a:t>
            </a:r>
            <a:r>
              <a:rPr sz="20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可期。期待华为</a:t>
            </a:r>
            <a:endParaRPr lang="en-US" altLang="en-US" sz="2000" dirty="0"/>
          </a:p>
          <a:p>
            <a:pPr marL="22225" algn="l" rtl="0" eaLnBrk="0">
              <a:lnSpc>
                <a:spcPts val="3600"/>
              </a:lnSpc>
            </a:pPr>
            <a:r>
              <a:rPr sz="20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能够逆风而上，为消费者</a:t>
            </a:r>
            <a:r>
              <a:rPr sz="20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带来中国本土化的产品和更优质的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7428" cy="1933955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6835941" y="2058175"/>
            <a:ext cx="4142104" cy="20554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3248660" algn="l" rtl="0" eaLnBrk="0">
              <a:lnSpc>
                <a:spcPct val="97000"/>
              </a:lnSpc>
            </a:pPr>
            <a:r>
              <a:rPr sz="4400" kern="0" spc="-10" dirty="0">
                <a:ln w="15999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言</a:t>
            </a:r>
            <a:endParaRPr lang="en-US" altLang="en-US" sz="44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algn="r" rtl="0" eaLnBrk="0">
              <a:lnSpc>
                <a:spcPts val="1815"/>
              </a:lnSpc>
              <a:spcBef>
                <a:spcPts val="455"/>
              </a:spcBef>
            </a:pP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代</a:t>
            </a:r>
            <a:r>
              <a:rPr sz="15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</a:t>
            </a: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背</a:t>
            </a:r>
            <a:r>
              <a:rPr sz="1500" kern="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景</a:t>
            </a:r>
            <a:endParaRPr lang="en-US" altLang="en-US" sz="1500" dirty="0"/>
          </a:p>
          <a:p>
            <a:pPr marL="12700" algn="l" rtl="0" eaLnBrk="0">
              <a:lnSpc>
                <a:spcPts val="1815"/>
              </a:lnSpc>
              <a:spcBef>
                <a:spcPts val="1065"/>
              </a:spcBef>
            </a:pP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制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裁</a:t>
            </a:r>
            <a:r>
              <a:rPr sz="15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</a:t>
            </a:r>
            <a:r>
              <a:rPr sz="15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供</a:t>
            </a:r>
            <a:r>
              <a:rPr sz="15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应</a:t>
            </a:r>
            <a:r>
              <a:rPr sz="15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链</a:t>
            </a:r>
            <a:r>
              <a:rPr sz="15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挑</a:t>
            </a:r>
            <a:r>
              <a:rPr sz="15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kern="0" spc="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战</a:t>
            </a:r>
            <a:endParaRPr lang="en-US" altLang="en-US" sz="1500" dirty="0"/>
          </a:p>
          <a:p>
            <a:pPr algn="l" rtl="0" eaLnBrk="0">
              <a:lnSpc>
                <a:spcPct val="110000"/>
              </a:lnSpc>
            </a:pPr>
            <a:endParaRPr lang="en-US" altLang="en-US" sz="8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algn="r" rtl="0" eaLnBrk="0">
              <a:lnSpc>
                <a:spcPts val="1815"/>
              </a:lnSpc>
            </a:pP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</a:t>
            </a:r>
            <a:r>
              <a:rPr sz="1500" kern="0" spc="1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身</a:t>
            </a:r>
            <a:r>
              <a:rPr sz="1500" kern="0" spc="1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sz="15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</a:t>
            </a:r>
            <a:r>
              <a:rPr sz="1500" kern="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</a:t>
            </a:r>
            <a:r>
              <a:rPr sz="1500" kern="0" spc="1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性</a:t>
            </a:r>
            <a:endParaRPr lang="en-US" altLang="en-US" sz="1500" dirty="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658" y="6212559"/>
            <a:ext cx="11626342" cy="644818"/>
          </a:xfrm>
          <a:prstGeom prst="rect">
            <a:avLst/>
          </a:prstGeom>
        </p:spPr>
      </p:pic>
      <p:sp>
        <p:nvSpPr>
          <p:cNvPr id="36" name="textbox 36"/>
          <p:cNvSpPr/>
          <p:nvPr/>
        </p:nvSpPr>
        <p:spPr>
          <a:xfrm>
            <a:off x="6001612" y="2058175"/>
            <a:ext cx="563244" cy="20593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4400" kern="0" spc="-180" dirty="0">
                <a:ln w="15999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前</a:t>
            </a:r>
            <a:endParaRPr lang="en-US" altLang="en-US" sz="4400" dirty="0"/>
          </a:p>
          <a:p>
            <a:pPr algn="l" rtl="0" eaLnBrk="0">
              <a:lnSpc>
                <a:spcPct val="119000"/>
              </a:lnSpc>
            </a:pPr>
            <a:endParaRPr lang="en-US" altLang="en-US" sz="1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marL="60325" algn="l" rtl="0" eaLnBrk="0">
              <a:lnSpc>
                <a:spcPct val="90000"/>
              </a:lnSpc>
              <a:spcBef>
                <a:spcPts val="460"/>
              </a:spcBef>
            </a:pPr>
            <a:r>
              <a:rPr sz="1500" kern="0" spc="-40" dirty="0">
                <a:solidFill>
                  <a:srgbClr val="7F7F7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40" dirty="0">
                <a:solidFill>
                  <a:srgbClr val="7F7F7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kern="0" spc="-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</a:t>
            </a:r>
            <a:endParaRPr lang="en-US" altLang="en-US" sz="1500" dirty="0"/>
          </a:p>
          <a:p>
            <a:pPr marL="60325" algn="l" rtl="0" eaLnBrk="0">
              <a:lnSpc>
                <a:spcPct val="166000"/>
              </a:lnSpc>
              <a:spcBef>
                <a:spcPts val="10"/>
              </a:spcBef>
            </a:pPr>
            <a:r>
              <a:rPr sz="1500" kern="0" spc="-50" dirty="0">
                <a:solidFill>
                  <a:srgbClr val="7F7F7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40" dirty="0">
                <a:solidFill>
                  <a:srgbClr val="7F7F7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kern="0" spc="-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美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20" dirty="0">
                <a:solidFill>
                  <a:srgbClr val="7F7F7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</a:t>
            </a:r>
            <a:endParaRPr lang="en-US" altLang="en-US" sz="1500" dirty="0"/>
          </a:p>
        </p:txBody>
      </p:sp>
      <p:sp>
        <p:nvSpPr>
          <p:cNvPr id="38" name="textbox 38"/>
          <p:cNvSpPr/>
          <p:nvPr/>
        </p:nvSpPr>
        <p:spPr>
          <a:xfrm>
            <a:off x="1662404" y="2407513"/>
            <a:ext cx="2296160" cy="600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4700" kern="0" spc="0" dirty="0">
                <a:ln w="17434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</a:t>
            </a:r>
            <a:r>
              <a:rPr sz="4700" kern="0" spc="6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4700" kern="0" spc="380" dirty="0">
                <a:ln w="17434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01</a:t>
            </a:r>
            <a:endParaRPr lang="en-US" altLang="en-US" sz="4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40"/>
          <p:cNvSpPr/>
          <p:nvPr/>
        </p:nvSpPr>
        <p:spPr>
          <a:xfrm>
            <a:off x="6962704" y="1646402"/>
            <a:ext cx="2254250" cy="1394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60655" algn="l" rtl="0" eaLnBrk="0">
              <a:lnSpc>
                <a:spcPts val="2060"/>
              </a:lnSpc>
            </a:pPr>
            <a:r>
              <a:rPr sz="1700" kern="0" spc="80" dirty="0">
                <a:ln w="6537" cap="flat" cmpd="sng">
                  <a:solidFill>
                    <a:srgbClr val="D665D3">
                      <a:alpha val="100000"/>
                    </a:srgbClr>
                  </a:solidFill>
                  <a:prstDash val="solid"/>
                  <a:bevel/>
                </a:ln>
                <a:solidFill>
                  <a:srgbClr val="D665D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大数据</a:t>
            </a:r>
            <a:endParaRPr lang="en-US" altLang="en-US" sz="1700" dirty="0"/>
          </a:p>
          <a:p>
            <a:pPr marL="19050" algn="l" rtl="0" eaLnBrk="0">
              <a:lnSpc>
                <a:spcPts val="1820"/>
              </a:lnSpc>
              <a:spcBef>
                <a:spcPts val="114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随着数字化和信息化的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</a:t>
            </a:r>
            <a:endParaRPr lang="en-US" altLang="en-US" sz="1500" dirty="0"/>
          </a:p>
          <a:p>
            <a:pPr marL="12700" algn="l" rtl="0" eaLnBrk="0">
              <a:lnSpc>
                <a:spcPct val="97000"/>
              </a:lnSpc>
              <a:spcBef>
                <a:spcPts val="106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速发展，企业生成和获取</a:t>
            </a:r>
            <a:endParaRPr lang="en-US" altLang="en-US" sz="1500" dirty="0"/>
          </a:p>
          <a:p>
            <a:pPr algn="l" rtl="0" eaLnBrk="0">
              <a:lnSpc>
                <a:spcPct val="104000"/>
              </a:lnSpc>
            </a:pPr>
            <a:endParaRPr lang="en-US" altLang="en-US" sz="900" dirty="0"/>
          </a:p>
          <a:p>
            <a:pPr marL="25400" algn="l" rtl="0" eaLnBrk="0">
              <a:lnSpc>
                <a:spcPts val="1815"/>
              </a:lnSpc>
              <a:spcBef>
                <a:spcPts val="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的数据量呈指数级增长</a:t>
            </a:r>
            <a:endParaRPr lang="en-US" altLang="en-US" sz="1500" dirty="0"/>
          </a:p>
        </p:txBody>
      </p:sp>
      <p:sp>
        <p:nvSpPr>
          <p:cNvPr id="42" name="path"/>
          <p:cNvSpPr/>
          <p:nvPr/>
        </p:nvSpPr>
        <p:spPr>
          <a:xfrm>
            <a:off x="4007484" y="4286884"/>
            <a:ext cx="3348355" cy="832230"/>
          </a:xfrm>
          <a:custGeom>
            <a:avLst/>
            <a:gdLst/>
            <a:ahLst/>
            <a:cxnLst/>
            <a:rect l="0" t="0" r="0" b="0"/>
            <a:pathLst>
              <a:path w="5273" h="1310">
                <a:moveTo>
                  <a:pt x="848" y="0"/>
                </a:moveTo>
                <a:lnTo>
                  <a:pt x="4424" y="0"/>
                </a:lnTo>
                <a:cubicBezTo>
                  <a:pt x="4893" y="0"/>
                  <a:pt x="5273" y="293"/>
                  <a:pt x="5273" y="655"/>
                </a:cubicBezTo>
                <a:cubicBezTo>
                  <a:pt x="5273" y="1016"/>
                  <a:pt x="4893" y="1310"/>
                  <a:pt x="4424" y="1310"/>
                </a:cubicBezTo>
                <a:lnTo>
                  <a:pt x="848" y="1310"/>
                </a:lnTo>
                <a:cubicBezTo>
                  <a:pt x="379" y="1310"/>
                  <a:pt x="0" y="1016"/>
                  <a:pt x="0" y="655"/>
                </a:cubicBezTo>
                <a:cubicBezTo>
                  <a:pt x="0" y="293"/>
                  <a:pt x="379" y="0"/>
                  <a:pt x="848" y="0"/>
                </a:cubicBezTo>
              </a:path>
            </a:pathLst>
          </a:custGeom>
          <a:solidFill>
            <a:srgbClr val="92278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3902786" y="1903272"/>
            <a:ext cx="3541280" cy="3294024"/>
            <a:chOff x="0" y="0"/>
            <a:chExt cx="3541280" cy="3294024"/>
          </a:xfrm>
        </p:grpSpPr>
        <p:sp>
          <p:nvSpPr>
            <p:cNvPr id="44" name="path"/>
            <p:cNvSpPr/>
            <p:nvPr/>
          </p:nvSpPr>
          <p:spPr>
            <a:xfrm>
              <a:off x="1346796" y="35267"/>
              <a:ext cx="2194483" cy="3249523"/>
            </a:xfrm>
            <a:custGeom>
              <a:avLst/>
              <a:gdLst/>
              <a:ahLst/>
              <a:cxnLst/>
              <a:rect l="0" t="0" r="0" b="0"/>
              <a:pathLst>
                <a:path w="3455" h="5117">
                  <a:moveTo>
                    <a:pt x="1436" y="614"/>
                  </a:moveTo>
                  <a:lnTo>
                    <a:pt x="3221" y="3835"/>
                  </a:lnTo>
                  <a:cubicBezTo>
                    <a:pt x="3455" y="4257"/>
                    <a:pt x="3376" y="4749"/>
                    <a:pt x="3044" y="4933"/>
                  </a:cubicBezTo>
                  <a:cubicBezTo>
                    <a:pt x="2712" y="5117"/>
                    <a:pt x="2253" y="4924"/>
                    <a:pt x="2019" y="4502"/>
                  </a:cubicBezTo>
                  <a:lnTo>
                    <a:pt x="233" y="1281"/>
                  </a:lnTo>
                  <a:cubicBezTo>
                    <a:pt x="0" y="859"/>
                    <a:pt x="79" y="368"/>
                    <a:pt x="411" y="184"/>
                  </a:cubicBezTo>
                  <a:cubicBezTo>
                    <a:pt x="743" y="0"/>
                    <a:pt x="1202" y="192"/>
                    <a:pt x="1436" y="614"/>
                  </a:cubicBezTo>
                </a:path>
              </a:pathLst>
            </a:custGeom>
            <a:solidFill>
              <a:srgbClr val="FFC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path"/>
            <p:cNvSpPr/>
            <p:nvPr/>
          </p:nvSpPr>
          <p:spPr>
            <a:xfrm>
              <a:off x="0" y="0"/>
              <a:ext cx="2280132" cy="3294024"/>
            </a:xfrm>
            <a:custGeom>
              <a:avLst/>
              <a:gdLst/>
              <a:ahLst/>
              <a:cxnLst/>
              <a:rect l="0" t="0" r="0" b="0"/>
              <a:pathLst>
                <a:path w="3590" h="5187">
                  <a:moveTo>
                    <a:pt x="245" y="3869"/>
                  </a:moveTo>
                  <a:lnTo>
                    <a:pt x="2124" y="614"/>
                  </a:lnTo>
                  <a:cubicBezTo>
                    <a:pt x="2371" y="188"/>
                    <a:pt x="2843" y="0"/>
                    <a:pt x="3180" y="194"/>
                  </a:cubicBezTo>
                  <a:cubicBezTo>
                    <a:pt x="3517" y="388"/>
                    <a:pt x="3590" y="892"/>
                    <a:pt x="3343" y="1317"/>
                  </a:cubicBezTo>
                  <a:lnTo>
                    <a:pt x="1466" y="4572"/>
                  </a:lnTo>
                  <a:cubicBezTo>
                    <a:pt x="1219" y="4999"/>
                    <a:pt x="746" y="5187"/>
                    <a:pt x="410" y="4993"/>
                  </a:cubicBezTo>
                  <a:cubicBezTo>
                    <a:pt x="73" y="4798"/>
                    <a:pt x="0" y="4295"/>
                    <a:pt x="245" y="3869"/>
                  </a:cubicBezTo>
                </a:path>
              </a:pathLst>
            </a:custGeom>
            <a:solidFill>
              <a:srgbClr val="92278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textbox 48"/>
          <p:cNvSpPr/>
          <p:nvPr/>
        </p:nvSpPr>
        <p:spPr>
          <a:xfrm>
            <a:off x="988014" y="4108297"/>
            <a:ext cx="2457450" cy="991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320040" algn="l" rtl="0" eaLnBrk="0">
              <a:lnSpc>
                <a:spcPts val="2055"/>
              </a:lnSpc>
            </a:pPr>
            <a:r>
              <a:rPr sz="1700" kern="0" spc="60" dirty="0">
                <a:ln w="6537" cap="flat" cmpd="sng">
                  <a:solidFill>
                    <a:srgbClr val="D665D3">
                      <a:alpha val="100000"/>
                    </a:srgbClr>
                  </a:solidFill>
                  <a:prstDash val="solid"/>
                  <a:bevel/>
                </a:ln>
                <a:solidFill>
                  <a:srgbClr val="D665D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云计算</a:t>
            </a:r>
            <a:endParaRPr lang="en-US" altLang="en-US" sz="1700" dirty="0"/>
          </a:p>
          <a:p>
            <a:pPr marL="13970" algn="l" rtl="0" eaLnBrk="0">
              <a:lnSpc>
                <a:spcPct val="90000"/>
              </a:lnSpc>
              <a:spcBef>
                <a:spcPts val="104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消费者迫切需要方便快捷的</a:t>
            </a:r>
            <a:endParaRPr lang="en-US" altLang="en-US" sz="1500" dirty="0"/>
          </a:p>
          <a:p>
            <a:pPr marL="12700" algn="l" rtl="0" eaLnBrk="0">
              <a:lnSpc>
                <a:spcPts val="288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产品和服务</a:t>
            </a:r>
            <a:endParaRPr lang="en-US" altLang="en-US" sz="1500" dirty="0"/>
          </a:p>
        </p:txBody>
      </p:sp>
      <p:sp>
        <p:nvSpPr>
          <p:cNvPr id="50" name="textbox 50"/>
          <p:cNvSpPr/>
          <p:nvPr/>
        </p:nvSpPr>
        <p:spPr>
          <a:xfrm>
            <a:off x="7767249" y="4460087"/>
            <a:ext cx="2660650" cy="694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52730" algn="l" rtl="0" eaLnBrk="0">
              <a:lnSpc>
                <a:spcPts val="2060"/>
              </a:lnSpc>
            </a:pPr>
            <a:r>
              <a:rPr sz="1700" kern="0" spc="90" dirty="0">
                <a:ln w="6537" cap="flat" cmpd="sng">
                  <a:solidFill>
                    <a:srgbClr val="491447">
                      <a:alpha val="100000"/>
                    </a:srgbClr>
                  </a:solidFill>
                  <a:prstDash val="solid"/>
                  <a:bevel/>
                </a:ln>
                <a:solidFill>
                  <a:srgbClr val="49144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人工智能技术</a:t>
            </a:r>
            <a:endParaRPr lang="en-US" altLang="en-US" sz="1700" dirty="0"/>
          </a:p>
          <a:p>
            <a:pPr algn="l" rtl="0" eaLnBrk="0">
              <a:lnSpc>
                <a:spcPct val="104000"/>
              </a:lnSpc>
            </a:pPr>
            <a:endParaRPr lang="en-US" altLang="en-US" sz="1100" dirty="0"/>
          </a:p>
          <a:p>
            <a:pPr marL="12700" algn="l" rtl="0" eaLnBrk="0">
              <a:lnSpc>
                <a:spcPts val="1825"/>
              </a:lnSpc>
              <a:spcBef>
                <a:spcPts val="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企业更好地理解市场、客户需</a:t>
            </a:r>
            <a:endParaRPr lang="en-US" altLang="en-US" sz="1500" dirty="0"/>
          </a:p>
        </p:txBody>
      </p:sp>
      <p:sp>
        <p:nvSpPr>
          <p:cNvPr id="52" name="textbox 52"/>
          <p:cNvSpPr/>
          <p:nvPr/>
        </p:nvSpPr>
        <p:spPr>
          <a:xfrm>
            <a:off x="7770490" y="5262866"/>
            <a:ext cx="2657475" cy="596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求、产品效果等关键信息，从</a:t>
            </a:r>
            <a:endParaRPr lang="en-US" altLang="en-US" sz="1500" dirty="0"/>
          </a:p>
          <a:p>
            <a:pPr marL="13335" algn="l" rtl="0" eaLnBrk="0">
              <a:lnSpc>
                <a:spcPts val="288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而优化决策，提升运营效率。</a:t>
            </a:r>
            <a:endParaRPr lang="en-US" altLang="en-US" sz="1500" dirty="0"/>
          </a:p>
        </p:txBody>
      </p:sp>
      <p:sp>
        <p:nvSpPr>
          <p:cNvPr id="54" name="textbox 54"/>
          <p:cNvSpPr/>
          <p:nvPr/>
        </p:nvSpPr>
        <p:spPr>
          <a:xfrm>
            <a:off x="502462" y="464515"/>
            <a:ext cx="2277745" cy="5480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3500" kern="0" spc="4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时代大背景</a:t>
            </a:r>
            <a:endParaRPr lang="en-US" altLang="en-US" sz="3500" dirty="0"/>
          </a:p>
        </p:txBody>
      </p:sp>
      <p:sp>
        <p:nvSpPr>
          <p:cNvPr id="56" name="rect"/>
          <p:cNvSpPr/>
          <p:nvPr/>
        </p:nvSpPr>
        <p:spPr>
          <a:xfrm>
            <a:off x="0" y="5969863"/>
            <a:ext cx="1244307" cy="480695"/>
          </a:xfrm>
          <a:prstGeom prst="rect">
            <a:avLst/>
          </a:prstGeom>
          <a:solidFill>
            <a:srgbClr val="89248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43044" y="4360138"/>
            <a:ext cx="660705" cy="6606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5346700" y="2083663"/>
            <a:ext cx="660704" cy="660692"/>
            <a:chOff x="0" y="0"/>
            <a:chExt cx="660704" cy="660692"/>
          </a:xfrm>
        </p:grpSpPr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660704" cy="660692"/>
            </a:xfrm>
            <a:prstGeom prst="rect">
              <a:avLst/>
            </a:prstGeom>
          </p:spPr>
        </p:pic>
        <p:sp>
          <p:nvSpPr>
            <p:cNvPr id="62" name="textbox 62"/>
            <p:cNvSpPr/>
            <p:nvPr/>
          </p:nvSpPr>
          <p:spPr>
            <a:xfrm>
              <a:off x="-12700" y="-12700"/>
              <a:ext cx="686434" cy="793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lang="en-US" altLang="en-US" sz="1000" dirty="0"/>
            </a:p>
            <a:p>
              <a:pPr marL="276860" algn="l" rtl="0" eaLnBrk="0">
                <a:lnSpc>
                  <a:spcPct val="79000"/>
                </a:lnSpc>
                <a:spcBef>
                  <a:spcPts val="0"/>
                </a:spcBef>
              </a:pPr>
              <a:r>
                <a:rPr sz="3200" kern="0" spc="-10" dirty="0">
                  <a:ln w="11641" cap="flat" cmpd="sng">
                    <a:solidFill>
                      <a:srgbClr val="92278F">
                        <a:alpha val="100000"/>
                      </a:srgbClr>
                    </a:solidFill>
                    <a:prstDash val="solid"/>
                    <a:bevel/>
                  </a:ln>
                  <a:solidFill>
                    <a:srgbClr val="92278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</a:t>
              </a:r>
              <a:endParaRPr lang="en-US" altLang="en-US" sz="3200" dirty="0"/>
            </a:p>
          </p:txBody>
        </p:sp>
      </p:grpSp>
      <p:sp>
        <p:nvSpPr>
          <p:cNvPr id="64" name="path"/>
          <p:cNvSpPr/>
          <p:nvPr/>
        </p:nvSpPr>
        <p:spPr>
          <a:xfrm>
            <a:off x="6608064" y="4287113"/>
            <a:ext cx="648386" cy="647992"/>
          </a:xfrm>
          <a:custGeom>
            <a:avLst/>
            <a:gdLst/>
            <a:ahLst/>
            <a:cxnLst/>
            <a:rect l="0" t="0" r="0" b="0"/>
            <a:pathLst>
              <a:path w="1021" h="1020">
                <a:moveTo>
                  <a:pt x="0" y="511"/>
                </a:moveTo>
                <a:cubicBezTo>
                  <a:pt x="0" y="228"/>
                  <a:pt x="229" y="0"/>
                  <a:pt x="510" y="0"/>
                </a:cubicBezTo>
                <a:cubicBezTo>
                  <a:pt x="792" y="0"/>
                  <a:pt x="1021" y="228"/>
                  <a:pt x="1021" y="510"/>
                </a:cubicBezTo>
                <a:cubicBezTo>
                  <a:pt x="1021" y="792"/>
                  <a:pt x="792" y="1020"/>
                  <a:pt x="510" y="1020"/>
                </a:cubicBezTo>
                <a:cubicBezTo>
                  <a:pt x="229" y="1020"/>
                  <a:pt x="0" y="792"/>
                  <a:pt x="0" y="511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" name="textbox 66"/>
          <p:cNvSpPr/>
          <p:nvPr/>
        </p:nvSpPr>
        <p:spPr>
          <a:xfrm>
            <a:off x="4259427" y="4508779"/>
            <a:ext cx="240029" cy="4584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3500" kern="0" spc="-10" dirty="0">
                <a:ln w="13075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endParaRPr lang="en-US" altLang="en-US" sz="3500" dirty="0"/>
          </a:p>
        </p:txBody>
      </p:sp>
      <p:sp>
        <p:nvSpPr>
          <p:cNvPr id="68" name="textbox 68"/>
          <p:cNvSpPr/>
          <p:nvPr/>
        </p:nvSpPr>
        <p:spPr>
          <a:xfrm>
            <a:off x="6832879" y="4448026"/>
            <a:ext cx="213359" cy="413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lang="en-US" altLang="en-US" sz="100" dirty="0"/>
          </a:p>
          <a:p>
            <a:pPr algn="r" rtl="0" eaLnBrk="0">
              <a:lnSpc>
                <a:spcPct val="79000"/>
              </a:lnSpc>
            </a:pPr>
            <a:r>
              <a:rPr sz="3200" kern="0" spc="-140" dirty="0">
                <a:ln w="11641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872483" y="1165859"/>
            <a:ext cx="7754111" cy="3168396"/>
          </a:xfrm>
          <a:prstGeom prst="rect">
            <a:avLst/>
          </a:prstGeom>
        </p:spPr>
      </p:pic>
      <p:sp>
        <p:nvSpPr>
          <p:cNvPr id="72" name="textbox 72"/>
          <p:cNvSpPr/>
          <p:nvPr/>
        </p:nvSpPr>
        <p:spPr>
          <a:xfrm>
            <a:off x="461918" y="541985"/>
            <a:ext cx="4909184" cy="44183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algn="r" rtl="0" eaLnBrk="0">
              <a:lnSpc>
                <a:spcPct val="98000"/>
              </a:lnSpc>
            </a:pPr>
            <a:r>
              <a:rPr sz="3500" kern="0" spc="7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美国制裁与供应链挑</a:t>
            </a:r>
            <a:r>
              <a:rPr sz="3500" kern="0" spc="6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战</a:t>
            </a:r>
            <a:endParaRPr lang="en-US" altLang="en-US" sz="35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5000"/>
              </a:lnSpc>
              <a:spcBef>
                <a:spcPts val="61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2018年，美国政府将华为</a:t>
            </a:r>
            <a:endParaRPr lang="en-US" altLang="en-US" sz="2000" dirty="0"/>
          </a:p>
          <a:p>
            <a:pPr marL="17780" algn="l" rtl="0" eaLnBrk="0">
              <a:lnSpc>
                <a:spcPct val="100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列入实体清单，限制美国</a:t>
            </a:r>
            <a:endParaRPr lang="en-US" altLang="en-US" sz="2000" dirty="0"/>
          </a:p>
          <a:p>
            <a:pPr marL="12700" algn="l" rtl="0" eaLnBrk="0">
              <a:lnSpc>
                <a:spcPts val="2575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企业与华为的业务往来，</a:t>
            </a:r>
            <a:endParaRPr lang="en-US" altLang="en-US" sz="2000" dirty="0"/>
          </a:p>
          <a:p>
            <a:pPr marL="16510" algn="l" rtl="0" eaLnBrk="0">
              <a:lnSpc>
                <a:spcPct val="85000"/>
              </a:lnSpc>
              <a:spcBef>
                <a:spcPts val="18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这对华为的供应链造成了</a:t>
            </a:r>
            <a:endParaRPr lang="en-US" altLang="en-US" sz="2000" dirty="0"/>
          </a:p>
          <a:p>
            <a:pPr marL="20320" algn="l" rtl="0" eaLnBrk="0">
              <a:lnSpc>
                <a:spcPct val="100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重大影响。华为面临了芯</a:t>
            </a:r>
            <a:endParaRPr lang="en-US" altLang="en-US" sz="2000" dirty="0"/>
          </a:p>
          <a:p>
            <a:pPr marL="18415" algn="l" rtl="0" eaLnBrk="0">
              <a:lnSpc>
                <a:spcPct val="100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片短缺等挑战，尤其是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</a:t>
            </a:r>
            <a:endParaRPr lang="en-US" altLang="en-US" sz="2000" dirty="0"/>
          </a:p>
          <a:p>
            <a:pPr marL="21590" algn="l" rtl="0" eaLnBrk="0">
              <a:lnSpc>
                <a:spcPct val="100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高端芯片领域。为了应对</a:t>
            </a:r>
            <a:endParaRPr lang="en-US" altLang="en-US" sz="2000" dirty="0"/>
          </a:p>
          <a:p>
            <a:pPr marL="16510" algn="l" rtl="0" eaLnBrk="0">
              <a:lnSpc>
                <a:spcPct val="100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这一挑战，华为加大了自</a:t>
            </a:r>
            <a:endParaRPr lang="en-US" altLang="en-US" sz="2000" dirty="0"/>
          </a:p>
          <a:p>
            <a:pPr marL="18415" algn="l" rtl="0" eaLnBrk="0">
              <a:lnSpc>
                <a:spcPct val="100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主研发的投入，推出了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</a:t>
            </a:r>
            <a:endParaRPr lang="en-US" altLang="en-US" sz="2000" dirty="0"/>
          </a:p>
          <a:p>
            <a:pPr marL="17780" algn="l" rtl="0" eaLnBrk="0">
              <a:lnSpc>
                <a:spcPct val="100000"/>
              </a:lnSpc>
              <a:spcBef>
                <a:spcPts val="10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家的操作系Harmony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OS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(鸿</a:t>
            </a:r>
            <a:endParaRPr lang="en-US" altLang="en-US" sz="2000" dirty="0"/>
          </a:p>
          <a:p>
            <a:pPr marL="21590" algn="l" rtl="0" eaLnBrk="0">
              <a:lnSpc>
                <a:spcPts val="2565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蒙OS)，并寻求替代供应商。</a:t>
            </a:r>
            <a:endParaRPr lang="en-US" altLang="en-US" sz="2000" dirty="0"/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40567" y="137159"/>
            <a:ext cx="1039368" cy="1194816"/>
          </a:xfrm>
          <a:prstGeom prst="rect">
            <a:avLst/>
          </a:prstGeom>
        </p:spPr>
      </p:pic>
      <p:sp>
        <p:nvSpPr>
          <p:cNvPr id="76" name="rect"/>
          <p:cNvSpPr/>
          <p:nvPr/>
        </p:nvSpPr>
        <p:spPr>
          <a:xfrm>
            <a:off x="0" y="5969863"/>
            <a:ext cx="1244307" cy="480695"/>
          </a:xfrm>
          <a:prstGeom prst="rect">
            <a:avLst/>
          </a:prstGeom>
          <a:solidFill>
            <a:srgbClr val="89248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21600000">
            <a:off x="1559051" y="4189475"/>
            <a:ext cx="9003791" cy="588264"/>
            <a:chOff x="0" y="0"/>
            <a:chExt cx="9003791" cy="588264"/>
          </a:xfrm>
        </p:grpSpPr>
        <p:sp>
          <p:nvSpPr>
            <p:cNvPr id="78" name="path"/>
            <p:cNvSpPr/>
            <p:nvPr/>
          </p:nvSpPr>
          <p:spPr>
            <a:xfrm>
              <a:off x="0" y="0"/>
              <a:ext cx="1821179" cy="588264"/>
            </a:xfrm>
            <a:custGeom>
              <a:avLst/>
              <a:gdLst/>
              <a:ahLst/>
              <a:cxnLst/>
              <a:rect l="0" t="0" r="0" b="0"/>
              <a:pathLst>
                <a:path w="2867" h="926">
                  <a:moveTo>
                    <a:pt x="0" y="0"/>
                  </a:moveTo>
                  <a:lnTo>
                    <a:pt x="2867" y="0"/>
                  </a:lnTo>
                  <a:lnTo>
                    <a:pt x="2867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144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0" name="path"/>
            <p:cNvSpPr/>
            <p:nvPr/>
          </p:nvSpPr>
          <p:spPr>
            <a:xfrm>
              <a:off x="1821180" y="0"/>
              <a:ext cx="3160776" cy="588264"/>
            </a:xfrm>
            <a:custGeom>
              <a:avLst/>
              <a:gdLst/>
              <a:ahLst/>
              <a:cxnLst/>
              <a:rect l="0" t="0" r="0" b="0"/>
              <a:pathLst>
                <a:path w="4977" h="926">
                  <a:moveTo>
                    <a:pt x="0" y="0"/>
                  </a:moveTo>
                  <a:lnTo>
                    <a:pt x="4977" y="0"/>
                  </a:lnTo>
                  <a:lnTo>
                    <a:pt x="4977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" name="path"/>
            <p:cNvSpPr/>
            <p:nvPr/>
          </p:nvSpPr>
          <p:spPr>
            <a:xfrm>
              <a:off x="4971288" y="0"/>
              <a:ext cx="4032503" cy="588264"/>
            </a:xfrm>
            <a:custGeom>
              <a:avLst/>
              <a:gdLst/>
              <a:ahLst/>
              <a:cxnLst/>
              <a:rect l="0" t="0" r="0" b="0"/>
              <a:pathLst>
                <a:path w="6350" h="926">
                  <a:moveTo>
                    <a:pt x="0" y="0"/>
                  </a:moveTo>
                  <a:lnTo>
                    <a:pt x="6350" y="0"/>
                  </a:lnTo>
                  <a:lnTo>
                    <a:pt x="6350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144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textbox 84"/>
          <p:cNvSpPr/>
          <p:nvPr/>
        </p:nvSpPr>
        <p:spPr>
          <a:xfrm>
            <a:off x="1690623" y="4994757"/>
            <a:ext cx="8814434" cy="3086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230"/>
              </a:lnSpc>
            </a:pPr>
            <a:r>
              <a:rPr sz="17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10%</a:t>
            </a:r>
            <a:r>
              <a:rPr sz="1700" kern="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sz="17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20%</a:t>
            </a:r>
            <a:r>
              <a:rPr sz="1700" kern="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7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30%</a:t>
            </a:r>
            <a:r>
              <a:rPr sz="1700" kern="0" spc="7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7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40%</a:t>
            </a:r>
            <a:r>
              <a:rPr sz="1700" kern="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7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50%</a:t>
            </a:r>
            <a:r>
              <a:rPr sz="1700" kern="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7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60%</a:t>
            </a:r>
            <a:r>
              <a:rPr sz="1700" kern="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7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70%</a:t>
            </a:r>
            <a:r>
              <a:rPr sz="1700" kern="0" spc="7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7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80%</a:t>
            </a:r>
            <a:r>
              <a:rPr sz="1700" kern="0" spc="7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7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sz="17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0%</a:t>
            </a:r>
            <a:endParaRPr lang="en-US" altLang="en-US" sz="1700" dirty="0"/>
          </a:p>
        </p:txBody>
      </p:sp>
      <p:sp>
        <p:nvSpPr>
          <p:cNvPr id="86" name="textbox 86"/>
          <p:cNvSpPr/>
          <p:nvPr/>
        </p:nvSpPr>
        <p:spPr>
          <a:xfrm>
            <a:off x="801344" y="484835"/>
            <a:ext cx="3206750" cy="5480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3500" kern="0" spc="7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华为发展的影响</a:t>
            </a:r>
            <a:endParaRPr lang="en-US" altLang="en-US" sz="3500" dirty="0"/>
          </a:p>
        </p:txBody>
      </p:sp>
      <p:sp>
        <p:nvSpPr>
          <p:cNvPr id="88" name="rect"/>
          <p:cNvSpPr/>
          <p:nvPr/>
        </p:nvSpPr>
        <p:spPr>
          <a:xfrm>
            <a:off x="0" y="5969863"/>
            <a:ext cx="1244307" cy="480695"/>
          </a:xfrm>
          <a:prstGeom prst="rect">
            <a:avLst/>
          </a:prstGeom>
          <a:solidFill>
            <a:srgbClr val="89248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textbox 90"/>
          <p:cNvSpPr/>
          <p:nvPr/>
        </p:nvSpPr>
        <p:spPr>
          <a:xfrm>
            <a:off x="7272121" y="1567027"/>
            <a:ext cx="475615" cy="11106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3000"/>
              </a:lnSpc>
            </a:pPr>
            <a:endParaRPr lang="en-US" altLang="en-US" sz="100" dirty="0"/>
          </a:p>
          <a:p>
            <a:pPr marL="12700" indent="5080" algn="l" rtl="0" eaLnBrk="0">
              <a:lnSpc>
                <a:spcPct val="105000"/>
              </a:lnSpc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人才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培养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与激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励</a:t>
            </a:r>
            <a:endParaRPr lang="en-US" altLang="en-US" sz="1700" dirty="0"/>
          </a:p>
        </p:txBody>
      </p:sp>
      <p:sp>
        <p:nvSpPr>
          <p:cNvPr id="92" name="textbox 92"/>
          <p:cNvSpPr/>
          <p:nvPr/>
        </p:nvSpPr>
        <p:spPr>
          <a:xfrm>
            <a:off x="770356" y="1753082"/>
            <a:ext cx="475615" cy="11106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3000"/>
              </a:lnSpc>
            </a:pPr>
            <a:endParaRPr lang="en-US" altLang="en-US" sz="100" dirty="0"/>
          </a:p>
          <a:p>
            <a:pPr marL="12700" indent="3175" algn="l" rtl="0" eaLnBrk="0">
              <a:lnSpc>
                <a:spcPct val="105000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全球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市场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领导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地位</a:t>
            </a:r>
            <a:endParaRPr lang="en-US" altLang="en-US" sz="1700" dirty="0"/>
          </a:p>
        </p:txBody>
      </p:sp>
      <p:sp>
        <p:nvSpPr>
          <p:cNvPr id="94" name="textbox 94"/>
          <p:cNvSpPr/>
          <p:nvPr/>
        </p:nvSpPr>
        <p:spPr>
          <a:xfrm>
            <a:off x="3942816" y="1701012"/>
            <a:ext cx="475615" cy="1111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marL="12700" indent="-635" algn="l" rtl="0" eaLnBrk="0">
              <a:lnSpc>
                <a:spcPct val="105000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产品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和服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务多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样性</a:t>
            </a:r>
            <a:endParaRPr lang="en-US" altLang="en-US" sz="1700" dirty="0"/>
          </a:p>
        </p:txBody>
      </p:sp>
      <p:sp>
        <p:nvSpPr>
          <p:cNvPr id="96" name="textbox 96"/>
          <p:cNvSpPr/>
          <p:nvPr/>
        </p:nvSpPr>
        <p:spPr>
          <a:xfrm>
            <a:off x="844651" y="1239367"/>
            <a:ext cx="1847214" cy="285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700" kern="0" spc="9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对华为自身的意义</a:t>
            </a:r>
            <a:endParaRPr lang="en-US" altLang="en-US" sz="1700" dirty="0"/>
          </a:p>
        </p:txBody>
      </p:sp>
      <p:sp>
        <p:nvSpPr>
          <p:cNvPr id="98" name="textbox 98"/>
          <p:cNvSpPr/>
          <p:nvPr/>
        </p:nvSpPr>
        <p:spPr>
          <a:xfrm>
            <a:off x="9038056" y="1685772"/>
            <a:ext cx="475615" cy="8356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3970" indent="-1270" algn="l" rtl="0" eaLnBrk="0">
              <a:lnSpc>
                <a:spcPct val="104000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企业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文化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建设</a:t>
            </a:r>
            <a:endParaRPr lang="en-US" altLang="en-US" sz="1700" dirty="0"/>
          </a:p>
        </p:txBody>
      </p:sp>
      <p:sp>
        <p:nvSpPr>
          <p:cNvPr id="100" name="textbox 100"/>
          <p:cNvSpPr/>
          <p:nvPr/>
        </p:nvSpPr>
        <p:spPr>
          <a:xfrm>
            <a:off x="5361888" y="1685772"/>
            <a:ext cx="701040" cy="5626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indent="-635" algn="l" rtl="0" eaLnBrk="0">
              <a:lnSpc>
                <a:spcPct val="104000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全球化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运营</a:t>
            </a:r>
            <a:endParaRPr lang="en-US" altLang="en-US" sz="1700" dirty="0"/>
          </a:p>
        </p:txBody>
      </p:sp>
      <p:sp>
        <p:nvSpPr>
          <p:cNvPr id="102" name="textbox 102"/>
          <p:cNvSpPr/>
          <p:nvPr/>
        </p:nvSpPr>
        <p:spPr>
          <a:xfrm>
            <a:off x="2408656" y="1834997"/>
            <a:ext cx="475615" cy="560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indent="1270" algn="l" rtl="0" eaLnBrk="0">
              <a:lnSpc>
                <a:spcPct val="103000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技术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创新</a:t>
            </a:r>
            <a:endParaRPr lang="en-US" altLang="en-US" sz="1700" dirty="0"/>
          </a:p>
        </p:txBody>
      </p:sp>
      <p:sp>
        <p:nvSpPr>
          <p:cNvPr id="104" name="textbox 104"/>
          <p:cNvSpPr/>
          <p:nvPr/>
        </p:nvSpPr>
        <p:spPr>
          <a:xfrm>
            <a:off x="4651933" y="4358487"/>
            <a:ext cx="626109" cy="313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2300" kern="0" spc="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2018</a:t>
            </a:r>
            <a:endParaRPr lang="en-US" altLang="en-US" sz="2300" dirty="0"/>
          </a:p>
        </p:txBody>
      </p:sp>
      <p:sp>
        <p:nvSpPr>
          <p:cNvPr id="106" name="textbox 106"/>
          <p:cNvSpPr/>
          <p:nvPr/>
        </p:nvSpPr>
        <p:spPr>
          <a:xfrm>
            <a:off x="2161463" y="4358487"/>
            <a:ext cx="626109" cy="313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2300" kern="0" spc="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2017</a:t>
            </a:r>
            <a:endParaRPr lang="en-US" altLang="en-US" sz="2300" dirty="0"/>
          </a:p>
        </p:txBody>
      </p:sp>
      <p:sp>
        <p:nvSpPr>
          <p:cNvPr id="108" name="textbox 108"/>
          <p:cNvSpPr/>
          <p:nvPr/>
        </p:nvSpPr>
        <p:spPr>
          <a:xfrm>
            <a:off x="8237779" y="4358487"/>
            <a:ext cx="626109" cy="313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2300" kern="0" spc="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2019</a:t>
            </a:r>
            <a:endParaRPr lang="en-US" altLang="en-US" sz="2300" dirty="0"/>
          </a:p>
        </p:txBody>
      </p:sp>
      <p:sp>
        <p:nvSpPr>
          <p:cNvPr id="110" name="rect"/>
          <p:cNvSpPr/>
          <p:nvPr/>
        </p:nvSpPr>
        <p:spPr>
          <a:xfrm>
            <a:off x="1795145" y="1648459"/>
            <a:ext cx="12700" cy="1489710"/>
          </a:xfrm>
          <a:prstGeom prst="rect">
            <a:avLst/>
          </a:prstGeom>
          <a:solidFill>
            <a:srgbClr val="92278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2" name="rect"/>
          <p:cNvSpPr/>
          <p:nvPr/>
        </p:nvSpPr>
        <p:spPr>
          <a:xfrm>
            <a:off x="3351529" y="1648459"/>
            <a:ext cx="12700" cy="1489710"/>
          </a:xfrm>
          <a:prstGeom prst="rect">
            <a:avLst/>
          </a:prstGeom>
          <a:solidFill>
            <a:srgbClr val="92278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" name="rect"/>
          <p:cNvSpPr/>
          <p:nvPr/>
        </p:nvSpPr>
        <p:spPr>
          <a:xfrm>
            <a:off x="8487409" y="1648459"/>
            <a:ext cx="12700" cy="1489710"/>
          </a:xfrm>
          <a:prstGeom prst="rect">
            <a:avLst/>
          </a:prstGeom>
          <a:solidFill>
            <a:srgbClr val="92278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" name="rect"/>
          <p:cNvSpPr/>
          <p:nvPr/>
        </p:nvSpPr>
        <p:spPr>
          <a:xfrm>
            <a:off x="5053964" y="1633220"/>
            <a:ext cx="12700" cy="1489709"/>
          </a:xfrm>
          <a:prstGeom prst="rect">
            <a:avLst/>
          </a:prstGeom>
          <a:solidFill>
            <a:srgbClr val="92278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8" name="rect"/>
          <p:cNvSpPr/>
          <p:nvPr/>
        </p:nvSpPr>
        <p:spPr>
          <a:xfrm>
            <a:off x="6629400" y="1640840"/>
            <a:ext cx="12700" cy="1489709"/>
          </a:xfrm>
          <a:prstGeom prst="rect">
            <a:avLst/>
          </a:prstGeom>
          <a:solidFill>
            <a:srgbClr val="92278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46392" y="4538471"/>
            <a:ext cx="3666744" cy="2010155"/>
          </a:xfrm>
          <a:prstGeom prst="rect">
            <a:avLst/>
          </a:prstGeom>
        </p:spPr>
      </p:pic>
      <p:sp>
        <p:nvSpPr>
          <p:cNvPr id="122" name="textbox 122"/>
          <p:cNvSpPr/>
          <p:nvPr/>
        </p:nvSpPr>
        <p:spPr>
          <a:xfrm>
            <a:off x="6855777" y="769696"/>
            <a:ext cx="3373754" cy="17208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29210" algn="l" rtl="0" eaLnBrk="0">
              <a:lnSpc>
                <a:spcPct val="96000"/>
              </a:lnSpc>
            </a:pPr>
            <a:r>
              <a:rPr sz="1400" kern="0" spc="-10" dirty="0">
                <a:ln w="5103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中国科技创新生态系统的发展</a:t>
            </a:r>
            <a:endParaRPr lang="en-US" altLang="en-US" sz="14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marL="13970" algn="l" rtl="0" eaLnBrk="0">
              <a:lnSpc>
                <a:spcPct val="85000"/>
              </a:lnSpc>
              <a:spcBef>
                <a:spcPts val="3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华为不仅提升了我国科技产业的自主创新能力，也</a:t>
            </a:r>
            <a:endParaRPr lang="en-US" altLang="en-US" sz="1200" dirty="0"/>
          </a:p>
          <a:p>
            <a:pPr marL="12700" algn="l" rtl="0" eaLnBrk="0">
              <a:lnSpc>
                <a:spcPct val="152000"/>
              </a:lnSpc>
              <a:spcBef>
                <a:spcPts val="4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推动了中国芯片市场的发展，提升了中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国科技企业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的国际影响力。同时，华为的决策也将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为我国科技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产业的自主创新之路铺平道路，鼓舞着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更多的企业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投身于自主创新和科技研发中</a:t>
            </a:r>
            <a:endParaRPr lang="en-US" altLang="en-US" sz="1200" dirty="0"/>
          </a:p>
        </p:txBody>
      </p:sp>
      <p:sp>
        <p:nvSpPr>
          <p:cNvPr id="124" name="textbox 124"/>
          <p:cNvSpPr/>
          <p:nvPr/>
        </p:nvSpPr>
        <p:spPr>
          <a:xfrm>
            <a:off x="4271657" y="2912960"/>
            <a:ext cx="3371850" cy="1298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华为其研发的芯片研发与制造无疑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对中国科技产业</a:t>
            </a:r>
            <a:endParaRPr lang="en-US" altLang="en-US" sz="1200" dirty="0"/>
          </a:p>
          <a:p>
            <a:pPr marL="12700" indent="7620" algn="l" rtl="0" eaLnBrk="0">
              <a:lnSpc>
                <a:spcPct val="152000"/>
              </a:lnSpc>
              <a:spcBef>
                <a:spcPts val="5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的发展起到了重要的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推动作用。从移动设备到服务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器，从人工智能到5G技术，华为海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思研发的芯片全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面覆盖了各个领域，深刻影响着我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国科技产业的进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步。</a:t>
            </a:r>
            <a:endParaRPr lang="en-US" altLang="en-US" sz="1200" dirty="0"/>
          </a:p>
        </p:txBody>
      </p:sp>
      <p:sp>
        <p:nvSpPr>
          <p:cNvPr id="126" name="textbox 126"/>
          <p:cNvSpPr/>
          <p:nvPr/>
        </p:nvSpPr>
        <p:spPr>
          <a:xfrm>
            <a:off x="2512974" y="4498099"/>
            <a:ext cx="3373754" cy="11607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6000"/>
              </a:lnSpc>
            </a:pPr>
            <a:r>
              <a:rPr sz="1400" kern="0" spc="-10" dirty="0">
                <a:ln w="5103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一家科技公司的成功</a:t>
            </a:r>
            <a:endParaRPr lang="en-US" altLang="en-US" sz="14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13970" algn="l" rtl="0" eaLnBrk="0">
              <a:lnSpc>
                <a:spcPct val="85000"/>
              </a:lnSpc>
              <a:spcBef>
                <a:spcPts val="3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华为技术有限公司是一家生产销售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通信设备的民营</a:t>
            </a:r>
            <a:endParaRPr lang="en-US" altLang="en-US" sz="1200" dirty="0"/>
          </a:p>
          <a:p>
            <a:pPr marL="12700" algn="l" rtl="0" eaLnBrk="0">
              <a:lnSpc>
                <a:spcPts val="216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通信科技公司。是全球领先的ICT（信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息与通信）</a:t>
            </a:r>
            <a:endParaRPr lang="en-US" altLang="en-US" sz="1200" dirty="0"/>
          </a:p>
          <a:p>
            <a:pPr algn="l" rtl="0" eaLnBrk="0">
              <a:lnSpc>
                <a:spcPct val="112000"/>
              </a:lnSpc>
            </a:pPr>
            <a:endParaRPr lang="en-US" altLang="en-US" sz="7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5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基础设施和智能终端提供商。</a:t>
            </a:r>
            <a:endParaRPr lang="en-US" altLang="en-US" sz="1200" dirty="0"/>
          </a:p>
        </p:txBody>
      </p:sp>
      <p:sp>
        <p:nvSpPr>
          <p:cNvPr id="128" name="textbox 128"/>
          <p:cNvSpPr/>
          <p:nvPr/>
        </p:nvSpPr>
        <p:spPr>
          <a:xfrm>
            <a:off x="789578" y="484835"/>
            <a:ext cx="3218179" cy="9169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24130" algn="l" rtl="0" eaLnBrk="0">
              <a:lnSpc>
                <a:spcPct val="98000"/>
              </a:lnSpc>
            </a:pPr>
            <a:r>
              <a:rPr sz="3500" kern="0" spc="7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华为发展的影响</a:t>
            </a:r>
            <a:endParaRPr lang="en-US" altLang="en-US" sz="3500" dirty="0"/>
          </a:p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12700" algn="l" rtl="0" eaLnBrk="0">
              <a:lnSpc>
                <a:spcPct val="96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对中国的影响</a:t>
            </a:r>
            <a:endParaRPr lang="en-US" altLang="en-US" sz="2000" dirty="0"/>
          </a:p>
        </p:txBody>
      </p:sp>
      <p:sp>
        <p:nvSpPr>
          <p:cNvPr id="130" name="rect"/>
          <p:cNvSpPr/>
          <p:nvPr/>
        </p:nvSpPr>
        <p:spPr>
          <a:xfrm>
            <a:off x="0" y="5969863"/>
            <a:ext cx="1244307" cy="480695"/>
          </a:xfrm>
          <a:prstGeom prst="rect">
            <a:avLst/>
          </a:prstGeom>
          <a:solidFill>
            <a:srgbClr val="89248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" name="textbox 132"/>
          <p:cNvSpPr/>
          <p:nvPr/>
        </p:nvSpPr>
        <p:spPr>
          <a:xfrm>
            <a:off x="4285981" y="2501342"/>
            <a:ext cx="2153285" cy="229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400" kern="0" spc="-10" dirty="0">
                <a:ln w="5103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中国科技产业的升级与转型</a:t>
            </a:r>
            <a:endParaRPr lang="en-US" altLang="en-US" sz="1400" dirty="0"/>
          </a:p>
        </p:txBody>
      </p:sp>
      <p:pic>
        <p:nvPicPr>
          <p:cNvPr id="134" name="picture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49095" y="4532629"/>
            <a:ext cx="588695" cy="58869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3547592" y="2773679"/>
            <a:ext cx="576351" cy="576630"/>
            <a:chOff x="0" y="0"/>
            <a:chExt cx="576351" cy="576630"/>
          </a:xfrm>
        </p:grpSpPr>
        <p:sp>
          <p:nvSpPr>
            <p:cNvPr id="136" name="path"/>
            <p:cNvSpPr/>
            <p:nvPr/>
          </p:nvSpPr>
          <p:spPr>
            <a:xfrm>
              <a:off x="0" y="0"/>
              <a:ext cx="576351" cy="576630"/>
            </a:xfrm>
            <a:custGeom>
              <a:avLst/>
              <a:gdLst/>
              <a:ahLst/>
              <a:cxnLst/>
              <a:rect l="0" t="0" r="0" b="0"/>
              <a:pathLst>
                <a:path w="907" h="908">
                  <a:moveTo>
                    <a:pt x="0" y="151"/>
                  </a:moveTo>
                  <a:moveTo>
                    <a:pt x="0" y="151"/>
                  </a:moveTo>
                  <a:cubicBezTo>
                    <a:pt x="0" y="68"/>
                    <a:pt x="67" y="1"/>
                    <a:pt x="151" y="0"/>
                  </a:cubicBezTo>
                  <a:lnTo>
                    <a:pt x="756" y="0"/>
                  </a:lnTo>
                  <a:cubicBezTo>
                    <a:pt x="839" y="1"/>
                    <a:pt x="907" y="68"/>
                    <a:pt x="907" y="151"/>
                  </a:cubicBezTo>
                  <a:lnTo>
                    <a:pt x="907" y="756"/>
                  </a:lnTo>
                  <a:cubicBezTo>
                    <a:pt x="907" y="840"/>
                    <a:pt x="839" y="908"/>
                    <a:pt x="756" y="907"/>
                  </a:cubicBezTo>
                  <a:lnTo>
                    <a:pt x="151" y="907"/>
                  </a:lnTo>
                  <a:cubicBezTo>
                    <a:pt x="67" y="908"/>
                    <a:pt x="0" y="840"/>
                    <a:pt x="0" y="756"/>
                  </a:cubicBezTo>
                  <a:lnTo>
                    <a:pt x="0" y="151"/>
                  </a:lnTo>
                </a:path>
              </a:pathLst>
            </a:custGeom>
            <a:solidFill>
              <a:srgbClr val="FFC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8" name="path"/>
            <p:cNvSpPr/>
            <p:nvPr/>
          </p:nvSpPr>
          <p:spPr>
            <a:xfrm>
              <a:off x="126047" y="107023"/>
              <a:ext cx="325272" cy="311048"/>
            </a:xfrm>
            <a:custGeom>
              <a:avLst/>
              <a:gdLst/>
              <a:ahLst/>
              <a:cxnLst/>
              <a:rect l="0" t="0" r="0" b="0"/>
              <a:pathLst>
                <a:path w="512" h="489">
                  <a:moveTo>
                    <a:pt x="346" y="182"/>
                  </a:moveTo>
                  <a:cubicBezTo>
                    <a:pt x="345" y="184"/>
                    <a:pt x="343" y="186"/>
                    <a:pt x="342" y="188"/>
                  </a:cubicBezTo>
                  <a:cubicBezTo>
                    <a:pt x="341" y="188"/>
                    <a:pt x="341" y="189"/>
                    <a:pt x="341" y="189"/>
                  </a:cubicBezTo>
                  <a:cubicBezTo>
                    <a:pt x="340" y="191"/>
                    <a:pt x="339" y="192"/>
                    <a:pt x="338" y="195"/>
                  </a:cubicBezTo>
                  <a:cubicBezTo>
                    <a:pt x="338" y="195"/>
                    <a:pt x="337" y="195"/>
                    <a:pt x="337" y="196"/>
                  </a:cubicBezTo>
                  <a:cubicBezTo>
                    <a:pt x="336" y="199"/>
                    <a:pt x="336" y="200"/>
                    <a:pt x="335" y="203"/>
                  </a:cubicBezTo>
                  <a:cubicBezTo>
                    <a:pt x="335" y="203"/>
                    <a:pt x="335" y="204"/>
                    <a:pt x="335" y="204"/>
                  </a:cubicBezTo>
                  <a:cubicBezTo>
                    <a:pt x="334" y="206"/>
                    <a:pt x="333" y="208"/>
                    <a:pt x="333" y="210"/>
                  </a:cubicBezTo>
                  <a:cubicBezTo>
                    <a:pt x="333" y="211"/>
                    <a:pt x="333" y="212"/>
                    <a:pt x="332" y="213"/>
                  </a:cubicBezTo>
                  <a:cubicBezTo>
                    <a:pt x="332" y="215"/>
                    <a:pt x="332" y="217"/>
                    <a:pt x="332" y="220"/>
                  </a:cubicBezTo>
                  <a:cubicBezTo>
                    <a:pt x="332" y="223"/>
                    <a:pt x="332" y="226"/>
                    <a:pt x="333" y="229"/>
                  </a:cubicBezTo>
                  <a:cubicBezTo>
                    <a:pt x="333" y="230"/>
                    <a:pt x="333" y="231"/>
                    <a:pt x="333" y="231"/>
                  </a:cubicBezTo>
                  <a:cubicBezTo>
                    <a:pt x="334" y="234"/>
                    <a:pt x="335" y="236"/>
                    <a:pt x="336" y="239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37" y="243"/>
                    <a:pt x="338" y="245"/>
                    <a:pt x="340" y="248"/>
                  </a:cubicBezTo>
                  <a:cubicBezTo>
                    <a:pt x="340" y="248"/>
                    <a:pt x="340" y="248"/>
                    <a:pt x="340" y="249"/>
                  </a:cubicBezTo>
                  <a:cubicBezTo>
                    <a:pt x="342" y="252"/>
                    <a:pt x="344" y="254"/>
                    <a:pt x="345" y="257"/>
                  </a:cubicBezTo>
                  <a:cubicBezTo>
                    <a:pt x="348" y="259"/>
                    <a:pt x="349" y="261"/>
                    <a:pt x="352" y="263"/>
                  </a:cubicBezTo>
                  <a:cubicBezTo>
                    <a:pt x="354" y="266"/>
                    <a:pt x="357" y="267"/>
                    <a:pt x="359" y="269"/>
                  </a:cubicBezTo>
                  <a:cubicBezTo>
                    <a:pt x="360" y="269"/>
                    <a:pt x="360" y="269"/>
                    <a:pt x="360" y="269"/>
                  </a:cubicBezTo>
                  <a:cubicBezTo>
                    <a:pt x="363" y="271"/>
                    <a:pt x="366" y="272"/>
                    <a:pt x="368" y="273"/>
                  </a:cubicBezTo>
                  <a:cubicBezTo>
                    <a:pt x="369" y="273"/>
                    <a:pt x="369" y="273"/>
                    <a:pt x="369" y="273"/>
                  </a:cubicBezTo>
                  <a:cubicBezTo>
                    <a:pt x="376" y="275"/>
                    <a:pt x="382" y="277"/>
                    <a:pt x="389" y="277"/>
                  </a:cubicBezTo>
                  <a:cubicBezTo>
                    <a:pt x="420" y="277"/>
                    <a:pt x="446" y="252"/>
                    <a:pt x="446" y="220"/>
                  </a:cubicBezTo>
                  <a:cubicBezTo>
                    <a:pt x="446" y="188"/>
                    <a:pt x="420" y="163"/>
                    <a:pt x="389" y="163"/>
                  </a:cubicBezTo>
                  <a:cubicBezTo>
                    <a:pt x="381" y="163"/>
                    <a:pt x="373" y="164"/>
                    <a:pt x="367" y="168"/>
                  </a:cubicBezTo>
                  <a:cubicBezTo>
                    <a:pt x="366" y="168"/>
                    <a:pt x="366" y="168"/>
                    <a:pt x="366" y="168"/>
                  </a:cubicBezTo>
                  <a:cubicBezTo>
                    <a:pt x="363" y="169"/>
                    <a:pt x="362" y="170"/>
                    <a:pt x="360" y="171"/>
                  </a:cubicBezTo>
                  <a:cubicBezTo>
                    <a:pt x="359" y="171"/>
                    <a:pt x="359" y="172"/>
                    <a:pt x="358" y="172"/>
                  </a:cubicBezTo>
                  <a:cubicBezTo>
                    <a:pt x="357" y="173"/>
                    <a:pt x="354" y="175"/>
                    <a:pt x="353" y="176"/>
                  </a:cubicBezTo>
                  <a:cubicBezTo>
                    <a:pt x="353" y="177"/>
                    <a:pt x="352" y="177"/>
                    <a:pt x="352" y="177"/>
                  </a:cubicBezTo>
                  <a:cubicBezTo>
                    <a:pt x="350" y="178"/>
                    <a:pt x="349" y="180"/>
                    <a:pt x="347" y="182"/>
                  </a:cubicBezTo>
                  <a:cubicBezTo>
                    <a:pt x="347" y="182"/>
                    <a:pt x="346" y="182"/>
                    <a:pt x="346" y="182"/>
                  </a:cubicBezTo>
                  <a:moveTo>
                    <a:pt x="256" y="114"/>
                  </a:moveTo>
                  <a:cubicBezTo>
                    <a:pt x="287" y="114"/>
                    <a:pt x="313" y="88"/>
                    <a:pt x="313" y="57"/>
                  </a:cubicBezTo>
                  <a:cubicBezTo>
                    <a:pt x="313" y="25"/>
                    <a:pt x="287" y="0"/>
                    <a:pt x="256" y="0"/>
                  </a:cubicBezTo>
                  <a:cubicBezTo>
                    <a:pt x="224" y="0"/>
                    <a:pt x="199" y="25"/>
                    <a:pt x="199" y="57"/>
                  </a:cubicBezTo>
                  <a:cubicBezTo>
                    <a:pt x="199" y="88"/>
                    <a:pt x="224" y="114"/>
                    <a:pt x="256" y="114"/>
                  </a:cubicBezTo>
                  <a:moveTo>
                    <a:pt x="309" y="274"/>
                  </a:moveTo>
                  <a:lnTo>
                    <a:pt x="309" y="231"/>
                  </a:lnTo>
                  <a:cubicBezTo>
                    <a:pt x="309" y="227"/>
                    <a:pt x="308" y="223"/>
                    <a:pt x="308" y="220"/>
                  </a:cubicBezTo>
                  <a:cubicBezTo>
                    <a:pt x="308" y="217"/>
                    <a:pt x="309" y="213"/>
                    <a:pt x="309" y="209"/>
                  </a:cubicBezTo>
                  <a:lnTo>
                    <a:pt x="309" y="207"/>
                  </a:lnTo>
                  <a:lnTo>
                    <a:pt x="309" y="207"/>
                  </a:lnTo>
                  <a:cubicBezTo>
                    <a:pt x="314" y="182"/>
                    <a:pt x="329" y="160"/>
                    <a:pt x="351" y="149"/>
                  </a:cubicBezTo>
                  <a:cubicBezTo>
                    <a:pt x="336" y="134"/>
                    <a:pt x="315" y="125"/>
                    <a:pt x="292" y="125"/>
                  </a:cubicBezTo>
                  <a:lnTo>
                    <a:pt x="219" y="125"/>
                  </a:lnTo>
                  <a:cubicBezTo>
                    <a:pt x="196" y="125"/>
                    <a:pt x="176" y="134"/>
                    <a:pt x="160" y="149"/>
                  </a:cubicBezTo>
                  <a:cubicBezTo>
                    <a:pt x="185" y="162"/>
                    <a:pt x="203" y="189"/>
                    <a:pt x="203" y="220"/>
                  </a:cubicBezTo>
                  <a:cubicBezTo>
                    <a:pt x="203" y="226"/>
                    <a:pt x="203" y="232"/>
                    <a:pt x="201" y="239"/>
                  </a:cubicBezTo>
                  <a:lnTo>
                    <a:pt x="201" y="273"/>
                  </a:lnTo>
                  <a:cubicBezTo>
                    <a:pt x="225" y="283"/>
                    <a:pt x="243" y="301"/>
                    <a:pt x="256" y="323"/>
                  </a:cubicBezTo>
                  <a:cubicBezTo>
                    <a:pt x="267" y="301"/>
                    <a:pt x="287" y="284"/>
                    <a:pt x="309" y="274"/>
                  </a:cubicBezTo>
                  <a:moveTo>
                    <a:pt x="230" y="326"/>
                  </a:moveTo>
                  <a:cubicBezTo>
                    <a:pt x="228" y="324"/>
                    <a:pt x="226" y="321"/>
                    <a:pt x="224" y="319"/>
                  </a:cubicBezTo>
                  <a:cubicBezTo>
                    <a:pt x="224" y="318"/>
                    <a:pt x="223" y="318"/>
                    <a:pt x="223" y="318"/>
                  </a:cubicBezTo>
                  <a:cubicBezTo>
                    <a:pt x="221" y="315"/>
                    <a:pt x="220" y="314"/>
                    <a:pt x="217" y="311"/>
                  </a:cubicBezTo>
                  <a:cubicBezTo>
                    <a:pt x="217" y="311"/>
                    <a:pt x="216" y="311"/>
                    <a:pt x="216" y="311"/>
                  </a:cubicBezTo>
                  <a:cubicBezTo>
                    <a:pt x="214" y="309"/>
                    <a:pt x="212" y="307"/>
                    <a:pt x="210" y="306"/>
                  </a:cubicBezTo>
                  <a:cubicBezTo>
                    <a:pt x="209" y="305"/>
                    <a:pt x="209" y="305"/>
                    <a:pt x="209" y="305"/>
                  </a:cubicBezTo>
                  <a:cubicBezTo>
                    <a:pt x="201" y="299"/>
                    <a:pt x="193" y="295"/>
                    <a:pt x="183" y="293"/>
                  </a:cubicBezTo>
                  <a:cubicBezTo>
                    <a:pt x="181" y="292"/>
                    <a:pt x="179" y="291"/>
                    <a:pt x="177" y="291"/>
                  </a:cubicBezTo>
                  <a:cubicBezTo>
                    <a:pt x="177" y="290"/>
                    <a:pt x="175" y="290"/>
                    <a:pt x="174" y="290"/>
                  </a:cubicBezTo>
                  <a:cubicBezTo>
                    <a:pt x="172" y="290"/>
                    <a:pt x="171" y="289"/>
                    <a:pt x="169" y="289"/>
                  </a:cubicBezTo>
                  <a:cubicBezTo>
                    <a:pt x="168" y="289"/>
                    <a:pt x="168" y="289"/>
                    <a:pt x="167" y="289"/>
                  </a:cubicBezTo>
                  <a:cubicBezTo>
                    <a:pt x="164" y="288"/>
                    <a:pt x="162" y="288"/>
                    <a:pt x="159" y="288"/>
                  </a:cubicBezTo>
                  <a:lnTo>
                    <a:pt x="85" y="288"/>
                  </a:lnTo>
                  <a:cubicBezTo>
                    <a:pt x="38" y="288"/>
                    <a:pt x="0" y="327"/>
                    <a:pt x="0" y="375"/>
                  </a:cubicBezTo>
                  <a:lnTo>
                    <a:pt x="0" y="489"/>
                  </a:lnTo>
                  <a:lnTo>
                    <a:pt x="50" y="489"/>
                  </a:lnTo>
                  <a:lnTo>
                    <a:pt x="50" y="370"/>
                  </a:lnTo>
                  <a:lnTo>
                    <a:pt x="67" y="370"/>
                  </a:lnTo>
                  <a:lnTo>
                    <a:pt x="67" y="489"/>
                  </a:lnTo>
                  <a:lnTo>
                    <a:pt x="176" y="489"/>
                  </a:lnTo>
                  <a:lnTo>
                    <a:pt x="176" y="370"/>
                  </a:lnTo>
                  <a:lnTo>
                    <a:pt x="193" y="370"/>
                  </a:lnTo>
                  <a:lnTo>
                    <a:pt x="193" y="489"/>
                  </a:lnTo>
                  <a:lnTo>
                    <a:pt x="245" y="489"/>
                  </a:lnTo>
                  <a:lnTo>
                    <a:pt x="245" y="375"/>
                  </a:lnTo>
                  <a:cubicBezTo>
                    <a:pt x="245" y="356"/>
                    <a:pt x="239" y="340"/>
                    <a:pt x="230" y="326"/>
                  </a:cubicBezTo>
                  <a:moveTo>
                    <a:pt x="426" y="288"/>
                  </a:moveTo>
                  <a:lnTo>
                    <a:pt x="353" y="288"/>
                  </a:lnTo>
                  <a:cubicBezTo>
                    <a:pt x="349" y="288"/>
                    <a:pt x="347" y="288"/>
                    <a:pt x="345" y="289"/>
                  </a:cubicBezTo>
                  <a:cubicBezTo>
                    <a:pt x="344" y="289"/>
                    <a:pt x="343" y="289"/>
                    <a:pt x="342" y="289"/>
                  </a:cubicBezTo>
                  <a:cubicBezTo>
                    <a:pt x="340" y="289"/>
                    <a:pt x="338" y="290"/>
                    <a:pt x="336" y="290"/>
                  </a:cubicBezTo>
                  <a:cubicBezTo>
                    <a:pt x="336" y="290"/>
                    <a:pt x="335" y="290"/>
                    <a:pt x="334" y="291"/>
                  </a:cubicBezTo>
                  <a:cubicBezTo>
                    <a:pt x="332" y="291"/>
                    <a:pt x="330" y="292"/>
                    <a:pt x="328" y="292"/>
                  </a:cubicBezTo>
                  <a:cubicBezTo>
                    <a:pt x="315" y="296"/>
                    <a:pt x="304" y="302"/>
                    <a:pt x="294" y="311"/>
                  </a:cubicBezTo>
                  <a:cubicBezTo>
                    <a:pt x="294" y="311"/>
                    <a:pt x="294" y="311"/>
                    <a:pt x="294" y="312"/>
                  </a:cubicBezTo>
                  <a:cubicBezTo>
                    <a:pt x="291" y="314"/>
                    <a:pt x="290" y="316"/>
                    <a:pt x="287" y="318"/>
                  </a:cubicBezTo>
                  <a:cubicBezTo>
                    <a:pt x="287" y="318"/>
                    <a:pt x="287" y="319"/>
                    <a:pt x="287" y="319"/>
                  </a:cubicBezTo>
                  <a:cubicBezTo>
                    <a:pt x="274" y="333"/>
                    <a:pt x="266" y="353"/>
                    <a:pt x="266" y="375"/>
                  </a:cubicBezTo>
                  <a:lnTo>
                    <a:pt x="266" y="489"/>
                  </a:lnTo>
                  <a:lnTo>
                    <a:pt x="317" y="489"/>
                  </a:lnTo>
                  <a:lnTo>
                    <a:pt x="317" y="370"/>
                  </a:lnTo>
                  <a:lnTo>
                    <a:pt x="334" y="370"/>
                  </a:lnTo>
                  <a:lnTo>
                    <a:pt x="334" y="489"/>
                  </a:lnTo>
                  <a:lnTo>
                    <a:pt x="442" y="489"/>
                  </a:lnTo>
                  <a:lnTo>
                    <a:pt x="442" y="370"/>
                  </a:lnTo>
                  <a:lnTo>
                    <a:pt x="460" y="370"/>
                  </a:lnTo>
                  <a:lnTo>
                    <a:pt x="460" y="489"/>
                  </a:lnTo>
                  <a:lnTo>
                    <a:pt x="512" y="489"/>
                  </a:lnTo>
                  <a:lnTo>
                    <a:pt x="512" y="375"/>
                  </a:lnTo>
                  <a:cubicBezTo>
                    <a:pt x="512" y="327"/>
                    <a:pt x="473" y="288"/>
                    <a:pt x="426" y="288"/>
                  </a:cubicBezTo>
                  <a:moveTo>
                    <a:pt x="123" y="277"/>
                  </a:moveTo>
                  <a:cubicBezTo>
                    <a:pt x="129" y="277"/>
                    <a:pt x="136" y="275"/>
                    <a:pt x="142" y="273"/>
                  </a:cubicBezTo>
                  <a:cubicBezTo>
                    <a:pt x="142" y="273"/>
                    <a:pt x="142" y="273"/>
                    <a:pt x="143" y="273"/>
                  </a:cubicBezTo>
                  <a:cubicBezTo>
                    <a:pt x="145" y="272"/>
                    <a:pt x="149" y="271"/>
                    <a:pt x="151" y="269"/>
                  </a:cubicBezTo>
                  <a:cubicBezTo>
                    <a:pt x="154" y="267"/>
                    <a:pt x="157" y="266"/>
                    <a:pt x="159" y="263"/>
                  </a:cubicBezTo>
                  <a:cubicBezTo>
                    <a:pt x="164" y="259"/>
                    <a:pt x="168" y="254"/>
                    <a:pt x="171" y="249"/>
                  </a:cubicBezTo>
                  <a:cubicBezTo>
                    <a:pt x="172" y="248"/>
                    <a:pt x="172" y="248"/>
                    <a:pt x="172" y="248"/>
                  </a:cubicBezTo>
                  <a:cubicBezTo>
                    <a:pt x="173" y="245"/>
                    <a:pt x="174" y="243"/>
                    <a:pt x="176" y="240"/>
                  </a:cubicBezTo>
                  <a:cubicBezTo>
                    <a:pt x="176" y="240"/>
                    <a:pt x="176" y="240"/>
                    <a:pt x="176" y="239"/>
                  </a:cubicBezTo>
                  <a:cubicBezTo>
                    <a:pt x="177" y="236"/>
                    <a:pt x="177" y="234"/>
                    <a:pt x="178" y="231"/>
                  </a:cubicBezTo>
                  <a:cubicBezTo>
                    <a:pt x="178" y="230"/>
                    <a:pt x="178" y="230"/>
                    <a:pt x="178" y="229"/>
                  </a:cubicBezTo>
                  <a:cubicBezTo>
                    <a:pt x="179" y="226"/>
                    <a:pt x="179" y="223"/>
                    <a:pt x="179" y="220"/>
                  </a:cubicBezTo>
                  <a:cubicBezTo>
                    <a:pt x="179" y="217"/>
                    <a:pt x="179" y="215"/>
                    <a:pt x="179" y="213"/>
                  </a:cubicBezTo>
                  <a:cubicBezTo>
                    <a:pt x="178" y="212"/>
                    <a:pt x="178" y="211"/>
                    <a:pt x="178" y="210"/>
                  </a:cubicBezTo>
                  <a:cubicBezTo>
                    <a:pt x="178" y="208"/>
                    <a:pt x="177" y="205"/>
                    <a:pt x="177" y="204"/>
                  </a:cubicBezTo>
                  <a:cubicBezTo>
                    <a:pt x="177" y="203"/>
                    <a:pt x="177" y="203"/>
                    <a:pt x="177" y="203"/>
                  </a:cubicBezTo>
                  <a:cubicBezTo>
                    <a:pt x="176" y="200"/>
                    <a:pt x="175" y="199"/>
                    <a:pt x="174" y="196"/>
                  </a:cubicBezTo>
                  <a:cubicBezTo>
                    <a:pt x="174" y="195"/>
                    <a:pt x="173" y="195"/>
                    <a:pt x="173" y="195"/>
                  </a:cubicBezTo>
                  <a:cubicBezTo>
                    <a:pt x="172" y="192"/>
                    <a:pt x="171" y="191"/>
                    <a:pt x="170" y="188"/>
                  </a:cubicBezTo>
                  <a:lnTo>
                    <a:pt x="169" y="188"/>
                  </a:lnTo>
                  <a:cubicBezTo>
                    <a:pt x="168" y="186"/>
                    <a:pt x="167" y="184"/>
                    <a:pt x="165" y="182"/>
                  </a:cubicBezTo>
                  <a:cubicBezTo>
                    <a:pt x="165" y="182"/>
                    <a:pt x="164" y="182"/>
                    <a:pt x="164" y="182"/>
                  </a:cubicBezTo>
                  <a:cubicBezTo>
                    <a:pt x="163" y="180"/>
                    <a:pt x="161" y="178"/>
                    <a:pt x="159" y="177"/>
                  </a:cubicBezTo>
                  <a:cubicBezTo>
                    <a:pt x="159" y="177"/>
                    <a:pt x="159" y="177"/>
                    <a:pt x="159" y="176"/>
                  </a:cubicBezTo>
                  <a:cubicBezTo>
                    <a:pt x="157" y="175"/>
                    <a:pt x="154" y="173"/>
                    <a:pt x="153" y="172"/>
                  </a:cubicBezTo>
                  <a:cubicBezTo>
                    <a:pt x="152" y="172"/>
                    <a:pt x="152" y="171"/>
                    <a:pt x="151" y="171"/>
                  </a:cubicBezTo>
                  <a:cubicBezTo>
                    <a:pt x="150" y="170"/>
                    <a:pt x="147" y="168"/>
                    <a:pt x="14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8" y="164"/>
                    <a:pt x="130" y="163"/>
                    <a:pt x="123" y="163"/>
                  </a:cubicBezTo>
                  <a:cubicBezTo>
                    <a:pt x="91" y="163"/>
                    <a:pt x="66" y="188"/>
                    <a:pt x="66" y="220"/>
                  </a:cubicBezTo>
                  <a:cubicBezTo>
                    <a:pt x="66" y="252"/>
                    <a:pt x="91" y="277"/>
                    <a:pt x="123" y="277"/>
                  </a:cubicBezTo>
                </a:path>
              </a:pathLst>
            </a:custGeom>
            <a:solidFill>
              <a:srgbClr val="FEFEF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5912484" y="1216025"/>
            <a:ext cx="576707" cy="576198"/>
            <a:chOff x="0" y="0"/>
            <a:chExt cx="576707" cy="576198"/>
          </a:xfrm>
        </p:grpSpPr>
        <p:sp>
          <p:nvSpPr>
            <p:cNvPr id="140" name="path"/>
            <p:cNvSpPr/>
            <p:nvPr/>
          </p:nvSpPr>
          <p:spPr>
            <a:xfrm>
              <a:off x="0" y="0"/>
              <a:ext cx="576707" cy="576198"/>
            </a:xfrm>
            <a:custGeom>
              <a:avLst/>
              <a:gdLst/>
              <a:ahLst/>
              <a:cxnLst/>
              <a:rect l="0" t="0" r="0" b="0"/>
              <a:pathLst>
                <a:path w="908" h="907">
                  <a:moveTo>
                    <a:pt x="1" y="151"/>
                  </a:moveTo>
                  <a:moveTo>
                    <a:pt x="1" y="151"/>
                  </a:moveTo>
                  <a:cubicBezTo>
                    <a:pt x="0" y="67"/>
                    <a:pt x="67" y="0"/>
                    <a:pt x="152" y="0"/>
                  </a:cubicBezTo>
                  <a:lnTo>
                    <a:pt x="757" y="0"/>
                  </a:lnTo>
                  <a:cubicBezTo>
                    <a:pt x="839" y="0"/>
                    <a:pt x="907" y="67"/>
                    <a:pt x="908" y="151"/>
                  </a:cubicBezTo>
                  <a:lnTo>
                    <a:pt x="908" y="756"/>
                  </a:lnTo>
                  <a:cubicBezTo>
                    <a:pt x="907" y="839"/>
                    <a:pt x="839" y="907"/>
                    <a:pt x="757" y="907"/>
                  </a:cubicBezTo>
                  <a:lnTo>
                    <a:pt x="152" y="907"/>
                  </a:lnTo>
                  <a:cubicBezTo>
                    <a:pt x="67" y="907"/>
                    <a:pt x="0" y="839"/>
                    <a:pt x="1" y="756"/>
                  </a:cubicBezTo>
                  <a:lnTo>
                    <a:pt x="1" y="151"/>
                  </a:lnTo>
                </a:path>
              </a:pathLst>
            </a:custGeom>
            <a:solidFill>
              <a:srgbClr val="632E6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2" name="path"/>
            <p:cNvSpPr/>
            <p:nvPr/>
          </p:nvSpPr>
          <p:spPr>
            <a:xfrm>
              <a:off x="118109" y="129540"/>
              <a:ext cx="323850" cy="323850"/>
            </a:xfrm>
            <a:custGeom>
              <a:avLst/>
              <a:gdLst/>
              <a:ahLst/>
              <a:cxnLst/>
              <a:rect l="0" t="0" r="0" b="0"/>
              <a:pathLst>
                <a:path w="510" h="510">
                  <a:moveTo>
                    <a:pt x="488" y="216"/>
                  </a:moveTo>
                  <a:cubicBezTo>
                    <a:pt x="467" y="216"/>
                    <a:pt x="467" y="216"/>
                    <a:pt x="467" y="216"/>
                  </a:cubicBezTo>
                  <a:cubicBezTo>
                    <a:pt x="456" y="216"/>
                    <a:pt x="446" y="208"/>
                    <a:pt x="442" y="198"/>
                  </a:cubicBezTo>
                  <a:cubicBezTo>
                    <a:pt x="428" y="162"/>
                    <a:pt x="428" y="162"/>
                    <a:pt x="428" y="162"/>
                  </a:cubicBezTo>
                  <a:cubicBezTo>
                    <a:pt x="421" y="155"/>
                    <a:pt x="425" y="141"/>
                    <a:pt x="432" y="134"/>
                  </a:cubicBezTo>
                  <a:cubicBezTo>
                    <a:pt x="449" y="116"/>
                    <a:pt x="449" y="116"/>
                    <a:pt x="449" y="116"/>
                  </a:cubicBezTo>
                  <a:cubicBezTo>
                    <a:pt x="456" y="109"/>
                    <a:pt x="456" y="95"/>
                    <a:pt x="449" y="88"/>
                  </a:cubicBezTo>
                  <a:cubicBezTo>
                    <a:pt x="421" y="60"/>
                    <a:pt x="421" y="60"/>
                    <a:pt x="421" y="60"/>
                  </a:cubicBezTo>
                  <a:cubicBezTo>
                    <a:pt x="414" y="53"/>
                    <a:pt x="400" y="53"/>
                    <a:pt x="393" y="60"/>
                  </a:cubicBezTo>
                  <a:cubicBezTo>
                    <a:pt x="375" y="77"/>
                    <a:pt x="375" y="77"/>
                    <a:pt x="375" y="77"/>
                  </a:cubicBezTo>
                  <a:cubicBezTo>
                    <a:pt x="368" y="85"/>
                    <a:pt x="354" y="88"/>
                    <a:pt x="347" y="81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01" y="63"/>
                    <a:pt x="293" y="53"/>
                    <a:pt x="293" y="4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7"/>
                    <a:pt x="286" y="0"/>
                    <a:pt x="276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23" y="0"/>
                    <a:pt x="216" y="7"/>
                    <a:pt x="216" y="21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6" y="53"/>
                    <a:pt x="208" y="63"/>
                    <a:pt x="198" y="67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55" y="88"/>
                    <a:pt x="141" y="85"/>
                    <a:pt x="134" y="77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09" y="53"/>
                    <a:pt x="95" y="53"/>
                    <a:pt x="88" y="60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3" y="95"/>
                    <a:pt x="53" y="109"/>
                    <a:pt x="60" y="11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85" y="141"/>
                    <a:pt x="88" y="155"/>
                    <a:pt x="81" y="162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3" y="208"/>
                    <a:pt x="53" y="216"/>
                    <a:pt x="42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7" y="216"/>
                    <a:pt x="0" y="223"/>
                    <a:pt x="0" y="233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86"/>
                    <a:pt x="7" y="293"/>
                    <a:pt x="21" y="293"/>
                  </a:cubicBezTo>
                  <a:cubicBezTo>
                    <a:pt x="42" y="293"/>
                    <a:pt x="42" y="293"/>
                    <a:pt x="42" y="293"/>
                  </a:cubicBezTo>
                  <a:cubicBezTo>
                    <a:pt x="53" y="293"/>
                    <a:pt x="63" y="301"/>
                    <a:pt x="67" y="311"/>
                  </a:cubicBezTo>
                  <a:cubicBezTo>
                    <a:pt x="81" y="347"/>
                    <a:pt x="81" y="347"/>
                    <a:pt x="81" y="347"/>
                  </a:cubicBezTo>
                  <a:cubicBezTo>
                    <a:pt x="88" y="354"/>
                    <a:pt x="85" y="368"/>
                    <a:pt x="77" y="375"/>
                  </a:cubicBezTo>
                  <a:cubicBezTo>
                    <a:pt x="60" y="393"/>
                    <a:pt x="60" y="393"/>
                    <a:pt x="60" y="393"/>
                  </a:cubicBezTo>
                  <a:cubicBezTo>
                    <a:pt x="53" y="400"/>
                    <a:pt x="53" y="414"/>
                    <a:pt x="60" y="421"/>
                  </a:cubicBezTo>
                  <a:cubicBezTo>
                    <a:pt x="88" y="449"/>
                    <a:pt x="88" y="449"/>
                    <a:pt x="88" y="449"/>
                  </a:cubicBezTo>
                  <a:cubicBezTo>
                    <a:pt x="95" y="456"/>
                    <a:pt x="109" y="456"/>
                    <a:pt x="116" y="449"/>
                  </a:cubicBezTo>
                  <a:cubicBezTo>
                    <a:pt x="134" y="432"/>
                    <a:pt x="134" y="432"/>
                    <a:pt x="134" y="432"/>
                  </a:cubicBezTo>
                  <a:cubicBezTo>
                    <a:pt x="141" y="425"/>
                    <a:pt x="155" y="421"/>
                    <a:pt x="162" y="428"/>
                  </a:cubicBezTo>
                  <a:cubicBezTo>
                    <a:pt x="198" y="442"/>
                    <a:pt x="198" y="442"/>
                    <a:pt x="198" y="442"/>
                  </a:cubicBezTo>
                  <a:cubicBezTo>
                    <a:pt x="208" y="446"/>
                    <a:pt x="216" y="456"/>
                    <a:pt x="216" y="467"/>
                  </a:cubicBezTo>
                  <a:cubicBezTo>
                    <a:pt x="216" y="488"/>
                    <a:pt x="216" y="488"/>
                    <a:pt x="216" y="488"/>
                  </a:cubicBezTo>
                  <a:cubicBezTo>
                    <a:pt x="216" y="502"/>
                    <a:pt x="223" y="510"/>
                    <a:pt x="233" y="510"/>
                  </a:cubicBezTo>
                  <a:cubicBezTo>
                    <a:pt x="276" y="510"/>
                    <a:pt x="276" y="510"/>
                    <a:pt x="276" y="510"/>
                  </a:cubicBezTo>
                  <a:cubicBezTo>
                    <a:pt x="286" y="510"/>
                    <a:pt x="293" y="502"/>
                    <a:pt x="293" y="488"/>
                  </a:cubicBezTo>
                  <a:cubicBezTo>
                    <a:pt x="293" y="467"/>
                    <a:pt x="293" y="467"/>
                    <a:pt x="293" y="467"/>
                  </a:cubicBezTo>
                  <a:cubicBezTo>
                    <a:pt x="293" y="456"/>
                    <a:pt x="301" y="446"/>
                    <a:pt x="311" y="442"/>
                  </a:cubicBezTo>
                  <a:cubicBezTo>
                    <a:pt x="347" y="428"/>
                    <a:pt x="347" y="428"/>
                    <a:pt x="347" y="428"/>
                  </a:cubicBezTo>
                  <a:cubicBezTo>
                    <a:pt x="354" y="421"/>
                    <a:pt x="368" y="425"/>
                    <a:pt x="375" y="432"/>
                  </a:cubicBezTo>
                  <a:cubicBezTo>
                    <a:pt x="393" y="449"/>
                    <a:pt x="393" y="449"/>
                    <a:pt x="393" y="449"/>
                  </a:cubicBezTo>
                  <a:cubicBezTo>
                    <a:pt x="400" y="456"/>
                    <a:pt x="414" y="456"/>
                    <a:pt x="421" y="449"/>
                  </a:cubicBezTo>
                  <a:cubicBezTo>
                    <a:pt x="449" y="421"/>
                    <a:pt x="449" y="421"/>
                    <a:pt x="449" y="421"/>
                  </a:cubicBezTo>
                  <a:cubicBezTo>
                    <a:pt x="456" y="414"/>
                    <a:pt x="456" y="400"/>
                    <a:pt x="449" y="393"/>
                  </a:cubicBezTo>
                  <a:cubicBezTo>
                    <a:pt x="432" y="375"/>
                    <a:pt x="432" y="375"/>
                    <a:pt x="432" y="375"/>
                  </a:cubicBezTo>
                  <a:cubicBezTo>
                    <a:pt x="425" y="368"/>
                    <a:pt x="421" y="354"/>
                    <a:pt x="428" y="347"/>
                  </a:cubicBezTo>
                  <a:cubicBezTo>
                    <a:pt x="442" y="311"/>
                    <a:pt x="442" y="311"/>
                    <a:pt x="442" y="311"/>
                  </a:cubicBezTo>
                  <a:cubicBezTo>
                    <a:pt x="446" y="301"/>
                    <a:pt x="456" y="293"/>
                    <a:pt x="467" y="293"/>
                  </a:cubicBezTo>
                  <a:cubicBezTo>
                    <a:pt x="488" y="293"/>
                    <a:pt x="488" y="293"/>
                    <a:pt x="488" y="293"/>
                  </a:cubicBezTo>
                  <a:cubicBezTo>
                    <a:pt x="502" y="293"/>
                    <a:pt x="510" y="286"/>
                    <a:pt x="510" y="276"/>
                  </a:cubicBezTo>
                  <a:cubicBezTo>
                    <a:pt x="510" y="233"/>
                    <a:pt x="510" y="233"/>
                    <a:pt x="510" y="233"/>
                  </a:cubicBezTo>
                  <a:cubicBezTo>
                    <a:pt x="510" y="223"/>
                    <a:pt x="502" y="216"/>
                    <a:pt x="488" y="216"/>
                  </a:cubicBezTo>
                  <a:moveTo>
                    <a:pt x="354" y="255"/>
                  </a:moveTo>
                  <a:cubicBezTo>
                    <a:pt x="354" y="308"/>
                    <a:pt x="308" y="354"/>
                    <a:pt x="255" y="354"/>
                  </a:cubicBezTo>
                  <a:cubicBezTo>
                    <a:pt x="201" y="354"/>
                    <a:pt x="155" y="308"/>
                    <a:pt x="155" y="255"/>
                  </a:cubicBezTo>
                  <a:cubicBezTo>
                    <a:pt x="155" y="201"/>
                    <a:pt x="201" y="155"/>
                    <a:pt x="255" y="155"/>
                  </a:cubicBezTo>
                  <a:cubicBezTo>
                    <a:pt x="308" y="155"/>
                    <a:pt x="354" y="201"/>
                    <a:pt x="354" y="25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0"/>
            <a:ext cx="12187428" cy="1933955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05788" y="6066167"/>
            <a:ext cx="10586211" cy="788022"/>
          </a:xfrm>
          <a:prstGeom prst="rect">
            <a:avLst/>
          </a:prstGeom>
        </p:spPr>
      </p:pic>
      <p:sp>
        <p:nvSpPr>
          <p:cNvPr id="148" name="textbox 148"/>
          <p:cNvSpPr/>
          <p:nvPr/>
        </p:nvSpPr>
        <p:spPr>
          <a:xfrm>
            <a:off x="4761001" y="2544445"/>
            <a:ext cx="6102350" cy="1171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algn="r" rtl="0" eaLnBrk="0">
              <a:lnSpc>
                <a:spcPct val="84000"/>
              </a:lnSpc>
            </a:pPr>
            <a:r>
              <a:rPr sz="3900" kern="0" spc="280" dirty="0">
                <a:solidFill>
                  <a:srgbClr val="16011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于平稳发展中见不易</a:t>
            </a:r>
            <a:endParaRPr lang="en-US" altLang="en-US" sz="3900" dirty="0"/>
          </a:p>
          <a:p>
            <a:pPr algn="l" rtl="0" eaLnBrk="0">
              <a:lnSpc>
                <a:spcPct val="140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500" dirty="0"/>
          </a:p>
          <a:p>
            <a:pPr marL="12700" algn="l" rtl="0" eaLnBrk="0">
              <a:lnSpc>
                <a:spcPct val="99000"/>
              </a:lnSpc>
              <a:spcBef>
                <a:spcPts val="5"/>
              </a:spcBef>
            </a:pP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华为2018年-2020</a:t>
            </a: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年的年利润增长现象分析</a:t>
            </a:r>
            <a:endParaRPr lang="en-US" altLang="en-US" sz="2300" dirty="0"/>
          </a:p>
        </p:txBody>
      </p:sp>
      <p:sp>
        <p:nvSpPr>
          <p:cNvPr id="150" name="textbox 150"/>
          <p:cNvSpPr/>
          <p:nvPr/>
        </p:nvSpPr>
        <p:spPr>
          <a:xfrm>
            <a:off x="883259" y="2212035"/>
            <a:ext cx="2296160" cy="603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4700" kern="0" spc="0" dirty="0">
                <a:ln w="17434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</a:t>
            </a:r>
            <a:r>
              <a:rPr sz="4700" kern="0" spc="650" dirty="0"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4700" kern="0" spc="380" dirty="0">
                <a:ln w="17434" cap="flat" cmpd="sng">
                  <a:solidFill>
                    <a:srgbClr val="FFC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C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02</a:t>
            </a:r>
            <a:endParaRPr lang="en-US" altLang="en-US" sz="4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5592" y="1203960"/>
            <a:ext cx="6237732" cy="4546091"/>
          </a:xfrm>
          <a:prstGeom prst="rect">
            <a:avLst/>
          </a:prstGeom>
        </p:spPr>
      </p:pic>
      <p:sp>
        <p:nvSpPr>
          <p:cNvPr id="154" name="textbox 154"/>
          <p:cNvSpPr/>
          <p:nvPr/>
        </p:nvSpPr>
        <p:spPr>
          <a:xfrm>
            <a:off x="7679290" y="2784322"/>
            <a:ext cx="2352039" cy="29381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7145" algn="l" rtl="0" eaLnBrk="0">
              <a:lnSpc>
                <a:spcPts val="2060"/>
              </a:lnSpc>
            </a:pPr>
            <a:r>
              <a:rPr sz="1700" kern="0" spc="70" dirty="0">
                <a:ln w="6537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02.原因分析</a:t>
            </a:r>
            <a:endParaRPr lang="en-US" altLang="en-US" sz="17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marL="26035" algn="l" rtl="0" eaLnBrk="0">
              <a:lnSpc>
                <a:spcPct val="85000"/>
              </a:lnSpc>
              <a:spcBef>
                <a:spcPts val="425"/>
              </a:spcBef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1.华为一直致力于技术创新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endParaRPr lang="en-US" altLang="en-US" sz="1400" dirty="0"/>
          </a:p>
          <a:p>
            <a:pPr marL="15875" indent="-635" algn="l" rtl="0" eaLnBrk="0">
              <a:lnSpc>
                <a:spcPct val="153000"/>
              </a:lnSpc>
              <a:spcBef>
                <a:spcPts val="30"/>
              </a:spcBef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研发，保持在市场上的竞争力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2.华为积极调整战略，向软件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业务转型</a:t>
            </a:r>
            <a:endParaRPr lang="en-US" altLang="en-US" sz="1400" dirty="0"/>
          </a:p>
          <a:p>
            <a:pPr marL="17145" algn="l" rtl="0" eaLnBrk="0">
              <a:lnSpc>
                <a:spcPct val="85000"/>
              </a:lnSpc>
              <a:spcBef>
                <a:spcPts val="910"/>
              </a:spcBef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3.华为积极应对打压，并在舆</a:t>
            </a:r>
            <a:endParaRPr lang="en-US" altLang="en-US" sz="1400" dirty="0"/>
          </a:p>
          <a:p>
            <a:pPr marL="17780" algn="l" rtl="0" eaLnBrk="0">
              <a:lnSpc>
                <a:spcPts val="2520"/>
              </a:lnSpc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论战中占据主动。</a:t>
            </a:r>
            <a:endParaRPr lang="en-US" altLang="en-US" sz="1400" dirty="0"/>
          </a:p>
          <a:p>
            <a:pPr marL="12700" algn="l" rtl="0" eaLnBrk="0">
              <a:lnSpc>
                <a:spcPct val="85000"/>
              </a:lnSpc>
              <a:spcBef>
                <a:spcPts val="1090"/>
              </a:spcBef>
            </a:pPr>
            <a:r>
              <a:rPr sz="1400" kern="0" spc="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4.华为在国际市场上</a:t>
            </a: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寻找新的</a:t>
            </a:r>
            <a:endParaRPr lang="en-US" altLang="en-US" sz="1400" dirty="0"/>
          </a:p>
          <a:p>
            <a:pPr marL="15875" algn="l" rtl="0" eaLnBrk="0">
              <a:lnSpc>
                <a:spcPts val="2520"/>
              </a:lnSpc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机会</a:t>
            </a:r>
            <a:endParaRPr lang="en-US" altLang="en-US" sz="1400" dirty="0"/>
          </a:p>
        </p:txBody>
      </p:sp>
      <p:pic>
        <p:nvPicPr>
          <p:cNvPr id="156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6590602"/>
            <a:ext cx="12065000" cy="267397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7518851" y="803757"/>
            <a:ext cx="2531745" cy="12922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3970" algn="l" rtl="0" eaLnBrk="0">
              <a:lnSpc>
                <a:spcPct val="100000"/>
              </a:lnSpc>
            </a:pPr>
            <a:r>
              <a:rPr sz="1700" kern="0" spc="80" dirty="0">
                <a:ln w="6537" cap="flat" cmpd="sng">
                  <a:solidFill>
                    <a:srgbClr val="92278F">
                      <a:alpha val="100000"/>
                    </a:srgbClr>
                  </a:solidFill>
                  <a:prstDash val="solid"/>
                  <a:bevel/>
                </a:ln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01.年利润增长情况</a:t>
            </a:r>
            <a:endParaRPr lang="en-US" altLang="en-US" sz="1700" dirty="0"/>
          </a:p>
          <a:p>
            <a:pPr marL="12700" algn="l" rtl="0" eaLnBrk="0">
              <a:lnSpc>
                <a:spcPct val="85000"/>
              </a:lnSpc>
              <a:spcBef>
                <a:spcPts val="1270"/>
              </a:spcBef>
            </a:pPr>
            <a:r>
              <a:rPr sz="1400" kern="0" spc="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2018年到2019年华</a:t>
            </a: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为年利率同比</a:t>
            </a:r>
            <a:endParaRPr lang="en-US" altLang="en-US" sz="1400" dirty="0"/>
          </a:p>
          <a:p>
            <a:pPr marL="17145" indent="-5080" algn="l" rtl="0" eaLnBrk="0">
              <a:lnSpc>
                <a:spcPct val="155000"/>
              </a:lnSpc>
              <a:spcBef>
                <a:spcPts val="20"/>
              </a:spcBef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增长5.6％</a:t>
            </a:r>
            <a:r>
              <a:rPr sz="1400" kern="0" spc="-3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。2019年到20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20年华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400" kern="0" spc="4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为年利率同比增长3.2%</a:t>
            </a:r>
            <a:endParaRPr lang="en-US" altLang="en-US" sz="1400" dirty="0"/>
          </a:p>
        </p:txBody>
      </p:sp>
      <p:sp>
        <p:nvSpPr>
          <p:cNvPr id="160" name="textbox 160"/>
          <p:cNvSpPr/>
          <p:nvPr/>
        </p:nvSpPr>
        <p:spPr>
          <a:xfrm>
            <a:off x="720293" y="585799"/>
            <a:ext cx="3669029" cy="5511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3500" kern="0" spc="80" dirty="0">
                <a:solidFill>
                  <a:srgbClr val="92278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增长原因情况分析</a:t>
            </a:r>
            <a:endParaRPr lang="en-US" altLang="en-US" sz="3500" dirty="0"/>
          </a:p>
        </p:txBody>
      </p:sp>
      <p:pic>
        <p:nvPicPr>
          <p:cNvPr id="162" name="picture 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34580" y="2378709"/>
            <a:ext cx="3430269" cy="7620"/>
          </a:xfrm>
          <a:prstGeom prst="rect">
            <a:avLst/>
          </a:prstGeom>
        </p:spPr>
      </p:pic>
      <p:pic>
        <p:nvPicPr>
          <p:cNvPr id="164" name="picture 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34580" y="5807075"/>
            <a:ext cx="3430269" cy="761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JhNzFhZDBmOWMyOGNhYmE4MjllZGNmMGNlYTg5OWE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3433</Words>
  <Application>WPS 演示</Application>
  <PresentationFormat/>
  <Paragraphs>346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</vt:lpstr>
      <vt:lpstr>黑体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sky</cp:lastModifiedBy>
  <cp:revision>4</cp:revision>
  <dcterms:created xsi:type="dcterms:W3CDTF">2024-04-11T03:46:55Z</dcterms:created>
  <dcterms:modified xsi:type="dcterms:W3CDTF">2024-04-11T03:59:45Z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2024-03-26T22:39:34Z</vt:filetime>
  </property>
  <property fmtid="{D5CDD505-2E9C-101B-9397-08002B2CF9AE}" pid="4" name="ICV">
    <vt:lpwstr>4B645FE7628F47A5A9FCD0E468D3FE9C_13</vt:lpwstr>
  </property>
  <property fmtid="{D5CDD505-2E9C-101B-9397-08002B2CF9AE}" pid="5" name="KSOProductBuildVer">
    <vt:lpwstr>2052-12.1.0.16388</vt:lpwstr>
  </property>
</Properties>
</file>